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5" r:id="rId4"/>
    <p:sldId id="260" r:id="rId5"/>
    <p:sldId id="261" r:id="rId6"/>
    <p:sldId id="257" r:id="rId7"/>
    <p:sldId id="258" r:id="rId8"/>
    <p:sldId id="262" r:id="rId9"/>
    <p:sldId id="267" r:id="rId10"/>
    <p:sldId id="268" r:id="rId11"/>
    <p:sldId id="266" r:id="rId12"/>
    <p:sldId id="264"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B19252BB-F2A4-41D3-8436-6E3242C93F68}" type="datetimeFigureOut">
              <a:rPr lang="en-US"/>
              <a:pPr>
                <a:defRPr/>
              </a:pPr>
              <a:t>5/19/2010</a:t>
            </a:fld>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1C64D441-F96A-46CD-9854-D9D8BB90F61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ACCFC539-7223-4187-B323-57CE2697A5C7}" type="datetimeFigureOut">
              <a:rPr lang="en-US"/>
              <a:pPr>
                <a:defRPr/>
              </a:pPr>
              <a:t>5/19/2010</a:t>
            </a:fld>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DA72646C-5B4D-4CB1-91BF-5FE2A732CD1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E0765F-695A-40BE-A62A-B0A37149C89A}" type="datetimeFigureOut">
              <a:rPr lang="en-US"/>
              <a:pPr>
                <a:defRPr/>
              </a:pPr>
              <a:t>5/19/2010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17FDB3-AF3C-4EA6-BC5B-19A1119A21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5C7DBBC0-FE01-4D52-B52B-583296A72CFC}" type="datetimeFigureOut">
              <a:rPr lang="en-US"/>
              <a:pPr>
                <a:defRPr/>
              </a:pPr>
              <a:t>5/19/2010</a:t>
            </a:fld>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423C63E5-ACA2-4AD3-A157-87D95F4233A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60B12FEB-5482-454E-8C41-EDF52B4EC1FB}" type="datetimeFigureOut">
              <a:rPr lang="en-US"/>
              <a:pPr>
                <a:defRPr/>
              </a:pPr>
              <a:t>5/19/2010</a:t>
            </a:fld>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B2A1B596-B17F-4B2E-B1FA-401A91C2BD6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7F6C851E-5057-423F-9103-573A68650179}" type="datetimeFigureOut">
              <a:rPr lang="en-US"/>
              <a:pPr>
                <a:defRPr/>
              </a:pPr>
              <a:t>5/19/2010</a:t>
            </a:fld>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D4A50127-FD27-4ACD-B470-209BE958FEE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9D641302-2B99-483B-AD5D-6A40BF0EBD78}" type="datetimeFigureOut">
              <a:rPr lang="en-US"/>
              <a:pPr>
                <a:defRPr/>
              </a:pPr>
              <a:t>5/19/2010</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648F4C92-6C2F-4FBF-9609-0A2618713F8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ED18CFBC-D6D5-4A31-B4EE-73895F734D54}" type="datetimeFigureOut">
              <a:rPr lang="en-US"/>
              <a:pPr>
                <a:defRPr/>
              </a:pPr>
              <a:t>5/19/2010</a:t>
            </a:fld>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0EA8D7F1-01AF-44DE-AD3E-6AA826AA8F0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6037FAFB-FAF5-480F-B717-5F502129D42E}" type="datetimeFigureOut">
              <a:rPr lang="en-US"/>
              <a:pPr>
                <a:defRPr/>
              </a:pPr>
              <a:t>5/19/2010</a:t>
            </a:fld>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7F4B994A-B0C3-46BF-959E-D936F1FFEC6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64F2531C-4143-4987-8E11-822974358358}" type="datetimeFigureOut">
              <a:rPr lang="en-US"/>
              <a:pPr>
                <a:defRPr/>
              </a:pPr>
              <a:t>5/19/2010</a:t>
            </a:fld>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86DAC835-45C6-4D49-8402-AE961704AF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9529561F-6414-4066-B3CD-F3985F3C2168}" type="datetimeFigureOut">
              <a:rPr lang="en-US"/>
              <a:pPr>
                <a:defRPr/>
              </a:pPr>
              <a:t>5/19/2010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E9318FD2-F91A-49FD-8C9D-AE19091105C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defRPr>
            </a:lvl1pPr>
          </a:lstStyle>
          <a:p>
            <a:pPr>
              <a:defRPr/>
            </a:pPr>
            <a:fld id="{4C2DA93B-D32A-40C2-A1C3-0883159E31A8}" type="datetimeFigureOut">
              <a:rPr lang="en-US"/>
              <a:pPr>
                <a:defRPr/>
              </a:pPr>
              <a:t>5/19/2010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fld id="{7B2AC6F9-865C-4007-B60F-07C83EE0B3F2}"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5" r:id="rId5"/>
    <p:sldLayoutId id="2147483670" r:id="rId6"/>
    <p:sldLayoutId id="2147483676" r:id="rId7"/>
    <p:sldLayoutId id="2147483677" r:id="rId8"/>
    <p:sldLayoutId id="2147483678" r:id="rId9"/>
    <p:sldLayoutId id="2147483669" r:id="rId10"/>
    <p:sldLayoutId id="2147483679"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lphator.com/" TargetMode="External"/><Relationship Id="rId2" Type="http://schemas.openxmlformats.org/officeDocument/2006/relationships/hyperlink" Target="http://www.wadehr.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743199"/>
            <a:ext cx="8610600" cy="1066801"/>
          </a:xfrm>
        </p:spPr>
        <p:txBody>
          <a:bodyPr/>
          <a:lstStyle/>
          <a:p>
            <a:pPr algn="ctr" eaLnBrk="1" fontAlgn="auto" hangingPunct="1">
              <a:spcAft>
                <a:spcPts val="0"/>
              </a:spcAft>
              <a:defRPr/>
            </a:pPr>
            <a:r>
              <a:rPr lang="en-US" sz="3200" dirty="0" smtClean="0">
                <a:solidFill>
                  <a:srgbClr val="FF0000"/>
                </a:solidFill>
              </a:rPr>
              <a:t>Wade Consulting, LLC </a:t>
            </a:r>
            <a:r>
              <a:rPr lang="en-US" sz="3200" dirty="0" smtClean="0">
                <a:solidFill>
                  <a:srgbClr val="002060"/>
                </a:solidFill>
              </a:rPr>
              <a:t>and Alpha Tor        Consulting LLC</a:t>
            </a:r>
            <a:endParaRPr lang="en-US" sz="3200" dirty="0">
              <a:solidFill>
                <a:srgbClr val="002060"/>
              </a:solidFill>
            </a:endParaRPr>
          </a:p>
        </p:txBody>
      </p:sp>
      <p:sp>
        <p:nvSpPr>
          <p:cNvPr id="13314" name="Subtitle 2"/>
          <p:cNvSpPr>
            <a:spLocks noGrp="1"/>
          </p:cNvSpPr>
          <p:nvPr>
            <p:ph type="subTitle" idx="1"/>
          </p:nvPr>
        </p:nvSpPr>
        <p:spPr>
          <a:xfrm>
            <a:off x="304800" y="609600"/>
            <a:ext cx="8534400" cy="1143000"/>
          </a:xfrm>
        </p:spPr>
        <p:txBody>
          <a:bodyPr/>
          <a:lstStyle/>
          <a:p>
            <a:pPr algn="ctr" eaLnBrk="1" hangingPunct="1"/>
            <a:r>
              <a:rPr lang="en-US" sz="3600" b="1" smtClean="0">
                <a:solidFill>
                  <a:srgbClr val="FF0000"/>
                </a:solidFill>
              </a:rPr>
              <a:t>A Strategic Alliance Servicing </a:t>
            </a:r>
            <a:r>
              <a:rPr lang="en-US" sz="3600" b="1" smtClean="0">
                <a:solidFill>
                  <a:srgbClr val="002060"/>
                </a:solidFill>
              </a:rPr>
              <a:t>Our Clients Needs:</a:t>
            </a:r>
          </a:p>
        </p:txBody>
      </p:sp>
      <p:pic>
        <p:nvPicPr>
          <p:cNvPr id="13315" name="Picture 2"/>
          <p:cNvPicPr>
            <a:picLocks noChangeAspect="1" noChangeArrowheads="1"/>
          </p:cNvPicPr>
          <p:nvPr/>
        </p:nvPicPr>
        <p:blipFill>
          <a:blip r:embed="rId2"/>
          <a:srcRect/>
          <a:stretch>
            <a:fillRect/>
          </a:stretch>
        </p:blipFill>
        <p:spPr bwMode="auto">
          <a:xfrm>
            <a:off x="457200" y="3886200"/>
            <a:ext cx="2819400" cy="1371600"/>
          </a:xfrm>
          <a:prstGeom prst="rect">
            <a:avLst/>
          </a:prstGeom>
          <a:noFill/>
          <a:ln w="9525">
            <a:noFill/>
            <a:miter lim="800000"/>
            <a:headEnd/>
            <a:tailEnd/>
          </a:ln>
        </p:spPr>
      </p:pic>
      <p:pic>
        <p:nvPicPr>
          <p:cNvPr id="13316" name="Picture 3"/>
          <p:cNvPicPr>
            <a:picLocks noChangeAspect="1" noChangeArrowheads="1"/>
          </p:cNvPicPr>
          <p:nvPr/>
        </p:nvPicPr>
        <p:blipFill>
          <a:blip r:embed="rId3"/>
          <a:srcRect/>
          <a:stretch>
            <a:fillRect/>
          </a:stretch>
        </p:blipFill>
        <p:spPr bwMode="auto">
          <a:xfrm>
            <a:off x="4800600" y="3962400"/>
            <a:ext cx="3048000" cy="762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solidFill>
                  <a:srgbClr val="FF0000"/>
                </a:solidFill>
              </a:rPr>
              <a:t>Wade and </a:t>
            </a:r>
            <a:r>
              <a:rPr lang="en-US" dirty="0" smtClean="0">
                <a:solidFill>
                  <a:srgbClr val="002060"/>
                </a:solidFill>
              </a:rPr>
              <a:t>Alpha Tor Biographies:</a:t>
            </a:r>
            <a:endParaRPr lang="en-US" dirty="0"/>
          </a:p>
        </p:txBody>
      </p:sp>
      <p:sp>
        <p:nvSpPr>
          <p:cNvPr id="3" name="Content Placeholder 2"/>
          <p:cNvSpPr>
            <a:spLocks noGrp="1"/>
          </p:cNvSpPr>
          <p:nvPr>
            <p:ph idx="1"/>
          </p:nvPr>
        </p:nvSpPr>
        <p:spPr>
          <a:xfrm>
            <a:off x="304800" y="1600200"/>
            <a:ext cx="8610600" cy="4724400"/>
          </a:xfrm>
        </p:spPr>
        <p:txBody>
          <a:bodyPr>
            <a:normAutofit fontScale="25000" lnSpcReduction="20000"/>
          </a:bodyPr>
          <a:lstStyle/>
          <a:p>
            <a:pPr algn="just" eaLnBrk="1" hangingPunct="1">
              <a:lnSpc>
                <a:spcPct val="90000"/>
              </a:lnSpc>
              <a:defRPr/>
            </a:pPr>
            <a:r>
              <a:rPr lang="en-US" sz="6400" b="1" dirty="0" smtClean="0">
                <a:solidFill>
                  <a:srgbClr val="FF0000"/>
                </a:solidFill>
              </a:rPr>
              <a:t>F. Michael Aronson MBA, CFO and Senior Project Manager, Alpha Tor Consulting LLC:</a:t>
            </a:r>
          </a:p>
          <a:p>
            <a:pPr lvl="1" algn="just" eaLnBrk="1" hangingPunct="1">
              <a:lnSpc>
                <a:spcPct val="90000"/>
              </a:lnSpc>
              <a:defRPr/>
            </a:pPr>
            <a:r>
              <a:rPr lang="en-US" sz="5600" b="1" dirty="0" smtClean="0">
                <a:solidFill>
                  <a:srgbClr val="FF0000"/>
                </a:solidFill>
              </a:rPr>
              <a:t>Over 30 years experience as a Senior Financial Professional</a:t>
            </a:r>
          </a:p>
          <a:p>
            <a:pPr lvl="1" algn="just" eaLnBrk="1" hangingPunct="1">
              <a:lnSpc>
                <a:spcPct val="90000"/>
              </a:lnSpc>
              <a:defRPr/>
            </a:pPr>
            <a:r>
              <a:rPr lang="en-US" sz="5600" b="1" dirty="0" smtClean="0">
                <a:solidFill>
                  <a:srgbClr val="FF0000"/>
                </a:solidFill>
              </a:rPr>
              <a:t>Over 10 years in project related consulting, including over 5 years Project Management experience</a:t>
            </a:r>
            <a:r>
              <a:rPr lang="en-US" sz="5600" dirty="0" smtClean="0">
                <a:solidFill>
                  <a:srgbClr val="FF0000"/>
                </a:solidFill>
              </a:rPr>
              <a:t>.</a:t>
            </a:r>
          </a:p>
          <a:p>
            <a:pPr lvl="1" algn="just" eaLnBrk="1" hangingPunct="1">
              <a:lnSpc>
                <a:spcPct val="90000"/>
              </a:lnSpc>
              <a:buFont typeface="Wingdings 2" pitchFamily="18" charset="2"/>
              <a:buNone/>
              <a:defRPr/>
            </a:pPr>
            <a:endParaRPr lang="en-US" sz="5600" dirty="0" smtClean="0">
              <a:solidFill>
                <a:srgbClr val="FF0000"/>
              </a:solidFill>
            </a:endParaRPr>
          </a:p>
          <a:p>
            <a:pPr lvl="1" algn="just" eaLnBrk="1" hangingPunct="1">
              <a:lnSpc>
                <a:spcPct val="90000"/>
              </a:lnSpc>
              <a:defRPr/>
            </a:pPr>
            <a:r>
              <a:rPr lang="en-US" sz="5600" b="1" dirty="0" smtClean="0">
                <a:solidFill>
                  <a:srgbClr val="FF0000"/>
                </a:solidFill>
              </a:rPr>
              <a:t>BPM experience:</a:t>
            </a:r>
          </a:p>
          <a:p>
            <a:pPr lvl="1" algn="just" eaLnBrk="1" hangingPunct="1">
              <a:lnSpc>
                <a:spcPct val="90000"/>
              </a:lnSpc>
              <a:defRPr/>
            </a:pPr>
            <a:endParaRPr lang="en-US" sz="2200" b="1" dirty="0" smtClean="0">
              <a:solidFill>
                <a:srgbClr val="FF0000"/>
              </a:solidFill>
            </a:endParaRPr>
          </a:p>
          <a:p>
            <a:pPr lvl="1" algn="just" eaLnBrk="1" hangingPunct="1">
              <a:lnSpc>
                <a:spcPct val="90000"/>
              </a:lnSpc>
              <a:buFont typeface="Wingdings 2" pitchFamily="18" charset="2"/>
              <a:buNone/>
              <a:defRPr/>
            </a:pPr>
            <a:r>
              <a:rPr lang="en-US" sz="2200" dirty="0" smtClean="0">
                <a:solidFill>
                  <a:srgbClr val="FF0000"/>
                </a:solidFill>
              </a:rPr>
              <a:t>             </a:t>
            </a:r>
            <a:r>
              <a:rPr lang="en-US" sz="5600" dirty="0" smtClean="0">
                <a:solidFill>
                  <a:srgbClr val="FF0000"/>
                </a:solidFill>
              </a:rPr>
              <a:t> </a:t>
            </a:r>
            <a:r>
              <a:rPr lang="en-US" sz="5600" b="1" dirty="0" smtClean="0">
                <a:solidFill>
                  <a:srgbClr val="FF0000"/>
                </a:solidFill>
              </a:rPr>
              <a:t>BPM</a:t>
            </a:r>
            <a:r>
              <a:rPr lang="en-US" sz="5600" dirty="0" smtClean="0">
                <a:solidFill>
                  <a:srgbClr val="FF0000"/>
                </a:solidFill>
              </a:rPr>
              <a:t>- Senior Consultant on a major Business Process Management exercise with one of the two</a:t>
            </a:r>
          </a:p>
          <a:p>
            <a:pPr lvl="1" algn="just" eaLnBrk="1" hangingPunct="1">
              <a:lnSpc>
                <a:spcPct val="90000"/>
              </a:lnSpc>
              <a:buFont typeface="Wingdings 2" pitchFamily="18" charset="2"/>
              <a:buNone/>
              <a:defRPr/>
            </a:pPr>
            <a:r>
              <a:rPr lang="en-US" sz="5600" dirty="0" smtClean="0">
                <a:solidFill>
                  <a:srgbClr val="FF0000"/>
                </a:solidFill>
              </a:rPr>
              <a:t>        largest home improvement companies in the US at corporate headquarters  (North Carolina) to</a:t>
            </a:r>
          </a:p>
          <a:p>
            <a:pPr lvl="1" algn="just" eaLnBrk="1" hangingPunct="1">
              <a:lnSpc>
                <a:spcPct val="90000"/>
              </a:lnSpc>
              <a:buFont typeface="Wingdings 2" pitchFamily="18" charset="2"/>
              <a:buNone/>
              <a:defRPr/>
            </a:pPr>
            <a:r>
              <a:rPr lang="en-US" sz="5600" dirty="0" smtClean="0">
                <a:solidFill>
                  <a:srgbClr val="FF0000"/>
                </a:solidFill>
              </a:rPr>
              <a:t>        resolve a $500mm damage control and distribution issue. This resulted in a $200 mm savings</a:t>
            </a:r>
          </a:p>
          <a:p>
            <a:pPr lvl="1" algn="just" eaLnBrk="1" hangingPunct="1">
              <a:lnSpc>
                <a:spcPct val="90000"/>
              </a:lnSpc>
              <a:buFont typeface="Wingdings 2" pitchFamily="18" charset="2"/>
              <a:buNone/>
              <a:defRPr/>
            </a:pPr>
            <a:r>
              <a:rPr lang="en-US" sz="5600" dirty="0" smtClean="0">
                <a:solidFill>
                  <a:srgbClr val="FF0000"/>
                </a:solidFill>
              </a:rPr>
              <a:t>        nationwide to major appliance inventory.</a:t>
            </a:r>
          </a:p>
          <a:p>
            <a:pPr lvl="1" algn="just" eaLnBrk="1" hangingPunct="1">
              <a:lnSpc>
                <a:spcPct val="90000"/>
              </a:lnSpc>
              <a:buFont typeface="Wingdings 2" pitchFamily="18" charset="2"/>
              <a:buNone/>
              <a:defRPr/>
            </a:pPr>
            <a:endParaRPr lang="en-US" sz="5600" dirty="0" smtClean="0">
              <a:solidFill>
                <a:srgbClr val="FF0000"/>
              </a:solidFill>
            </a:endParaRPr>
          </a:p>
          <a:p>
            <a:pPr lvl="1" algn="just" eaLnBrk="1" hangingPunct="1">
              <a:lnSpc>
                <a:spcPct val="90000"/>
              </a:lnSpc>
              <a:defRPr/>
            </a:pPr>
            <a:r>
              <a:rPr lang="en-US" sz="5600" b="1" dirty="0" smtClean="0">
                <a:solidFill>
                  <a:srgbClr val="FF0000"/>
                </a:solidFill>
              </a:rPr>
              <a:t>Sarbanes-Oxley experience:</a:t>
            </a:r>
          </a:p>
          <a:p>
            <a:pPr lvl="1" algn="just" eaLnBrk="1" hangingPunct="1">
              <a:lnSpc>
                <a:spcPct val="90000"/>
              </a:lnSpc>
              <a:buFont typeface="Wingdings 2" pitchFamily="18" charset="2"/>
              <a:buNone/>
              <a:defRPr/>
            </a:pPr>
            <a:endParaRPr lang="en-US" sz="5600" b="1" dirty="0" smtClean="0">
              <a:solidFill>
                <a:srgbClr val="FF0000"/>
              </a:solidFill>
            </a:endParaRPr>
          </a:p>
          <a:p>
            <a:pPr lvl="1" algn="just" eaLnBrk="1" hangingPunct="1">
              <a:lnSpc>
                <a:spcPct val="90000"/>
              </a:lnSpc>
              <a:buFont typeface="Wingdings 2" pitchFamily="18" charset="2"/>
              <a:buNone/>
              <a:defRPr/>
            </a:pPr>
            <a:r>
              <a:rPr lang="en-US" sz="5600" b="1" dirty="0" smtClean="0">
                <a:solidFill>
                  <a:srgbClr val="FF0000"/>
                </a:solidFill>
              </a:rPr>
              <a:t>       SOX- </a:t>
            </a:r>
            <a:r>
              <a:rPr lang="en-US" sz="5600" dirty="0" smtClean="0">
                <a:solidFill>
                  <a:srgbClr val="FF0000"/>
                </a:solidFill>
              </a:rPr>
              <a:t>Team Lead over 3 of 12 Sox reviewers in Remediation and Documentation review. Oversaw</a:t>
            </a:r>
          </a:p>
          <a:p>
            <a:pPr lvl="1" algn="just" eaLnBrk="1" hangingPunct="1">
              <a:lnSpc>
                <a:spcPct val="90000"/>
              </a:lnSpc>
              <a:buFont typeface="Wingdings 2" pitchFamily="18" charset="2"/>
              <a:buNone/>
              <a:defRPr/>
            </a:pPr>
            <a:r>
              <a:rPr lang="en-US" sz="5600" dirty="0" smtClean="0">
                <a:solidFill>
                  <a:srgbClr val="FF0000"/>
                </a:solidFill>
              </a:rPr>
              <a:t>        significant internal controls development and process control for 3 major sub-divisions of a global</a:t>
            </a:r>
          </a:p>
          <a:p>
            <a:pPr lvl="1" algn="just" eaLnBrk="1" hangingPunct="1">
              <a:lnSpc>
                <a:spcPct val="90000"/>
              </a:lnSpc>
              <a:buFont typeface="Wingdings 2" pitchFamily="18" charset="2"/>
              <a:buNone/>
              <a:defRPr/>
            </a:pPr>
            <a:r>
              <a:rPr lang="en-US" sz="5600" dirty="0" smtClean="0">
                <a:solidFill>
                  <a:srgbClr val="FF0000"/>
                </a:solidFill>
              </a:rPr>
              <a:t>        computer company.</a:t>
            </a:r>
          </a:p>
          <a:p>
            <a:pPr lvl="1" algn="just" eaLnBrk="1" hangingPunct="1">
              <a:lnSpc>
                <a:spcPct val="90000"/>
              </a:lnSpc>
              <a:buFont typeface="Wingdings 2" pitchFamily="18" charset="2"/>
              <a:buNone/>
              <a:defRPr/>
            </a:pPr>
            <a:r>
              <a:rPr lang="en-US" sz="5600" b="1" dirty="0" smtClean="0">
                <a:solidFill>
                  <a:srgbClr val="FF0000"/>
                </a:solidFill>
              </a:rPr>
              <a:t>       SOX-  </a:t>
            </a:r>
            <a:r>
              <a:rPr lang="en-US" sz="5600" dirty="0" smtClean="0">
                <a:solidFill>
                  <a:srgbClr val="FF0000"/>
                </a:solidFill>
              </a:rPr>
              <a:t>For a major chemical manufacturing company (Atlanta, Georgia), produced a 60 page report in</a:t>
            </a:r>
          </a:p>
          <a:p>
            <a:pPr lvl="1" algn="just" eaLnBrk="1" hangingPunct="1">
              <a:lnSpc>
                <a:spcPct val="90000"/>
              </a:lnSpc>
              <a:buFont typeface="Wingdings 2" pitchFamily="18" charset="2"/>
              <a:buNone/>
              <a:defRPr/>
            </a:pPr>
            <a:r>
              <a:rPr lang="en-US" sz="5600" dirty="0" smtClean="0">
                <a:solidFill>
                  <a:srgbClr val="FF0000"/>
                </a:solidFill>
              </a:rPr>
              <a:t>        response to an inquiry from the Audit Committee on any significant gaps in remediation for the </a:t>
            </a:r>
          </a:p>
          <a:p>
            <a:pPr lvl="1" algn="just" eaLnBrk="1" hangingPunct="1">
              <a:lnSpc>
                <a:spcPct val="90000"/>
              </a:lnSpc>
              <a:buFont typeface="Wingdings 2" pitchFamily="18" charset="2"/>
              <a:buNone/>
              <a:defRPr/>
            </a:pPr>
            <a:r>
              <a:rPr lang="en-US" sz="5600" dirty="0" smtClean="0">
                <a:solidFill>
                  <a:srgbClr val="FF0000"/>
                </a:solidFill>
              </a:rPr>
              <a:t>        previous year’s remediation and reporting of SOX key controls and documentation.  This resulted in a</a:t>
            </a:r>
          </a:p>
          <a:p>
            <a:pPr lvl="1" algn="just" eaLnBrk="1" hangingPunct="1">
              <a:lnSpc>
                <a:spcPct val="90000"/>
              </a:lnSpc>
              <a:buFont typeface="Wingdings 2" pitchFamily="18" charset="2"/>
              <a:buNone/>
              <a:defRPr/>
            </a:pPr>
            <a:r>
              <a:rPr lang="en-US" sz="5600" dirty="0" smtClean="0">
                <a:solidFill>
                  <a:srgbClr val="FF0000"/>
                </a:solidFill>
              </a:rPr>
              <a:t>        reduction of exposure to external audit and SEC reporting.</a:t>
            </a:r>
            <a:endParaRPr lang="en-US" sz="5600" b="1" dirty="0" smtClean="0">
              <a:solidFill>
                <a:srgbClr val="FF0000"/>
              </a:solidFill>
            </a:endParaRPr>
          </a:p>
          <a:p>
            <a:pPr lvl="1" algn="just" eaLnBrk="1" hangingPunct="1">
              <a:lnSpc>
                <a:spcPct val="90000"/>
              </a:lnSpc>
              <a:buFont typeface="Wingdings 2" pitchFamily="18" charset="2"/>
              <a:buNone/>
              <a:defRPr/>
            </a:pPr>
            <a:endParaRPr lang="en-US" sz="56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r>
              <a:rPr lang="en-US" sz="1700" dirty="0" smtClean="0">
                <a:solidFill>
                  <a:srgbClr val="FF0000"/>
                </a:solidFill>
              </a:rPr>
              <a:t> </a:t>
            </a: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defRPr/>
            </a:pPr>
            <a:endParaRPr lang="en-US" sz="2400" dirty="0" smtClean="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sz="3000" dirty="0" smtClean="0">
                <a:solidFill>
                  <a:srgbClr val="FF0000"/>
                </a:solidFill>
              </a:rPr>
              <a:t>Wade and </a:t>
            </a:r>
            <a:r>
              <a:rPr lang="en-US" sz="3000" dirty="0" smtClean="0">
                <a:solidFill>
                  <a:srgbClr val="002060"/>
                </a:solidFill>
              </a:rPr>
              <a:t>Alpha Tor Consulting Biographies:</a:t>
            </a:r>
            <a:endParaRPr lang="en-US" sz="3000" dirty="0"/>
          </a:p>
        </p:txBody>
      </p:sp>
      <p:sp>
        <p:nvSpPr>
          <p:cNvPr id="23554" name="Content Placeholder 2"/>
          <p:cNvSpPr>
            <a:spLocks noGrp="1"/>
          </p:cNvSpPr>
          <p:nvPr>
            <p:ph idx="1"/>
          </p:nvPr>
        </p:nvSpPr>
        <p:spPr>
          <a:xfrm>
            <a:off x="304800" y="1554163"/>
            <a:ext cx="8610600" cy="4525962"/>
          </a:xfrm>
        </p:spPr>
        <p:txBody>
          <a:bodyPr/>
          <a:lstStyle/>
          <a:p>
            <a:pPr algn="just" eaLnBrk="1" hangingPunct="1"/>
            <a:r>
              <a:rPr lang="en-US" b="1" smtClean="0">
                <a:solidFill>
                  <a:srgbClr val="002060"/>
                </a:solidFill>
              </a:rPr>
              <a:t>Tim Malaguti Associate Partner:</a:t>
            </a:r>
          </a:p>
          <a:p>
            <a:pPr lvl="1" algn="just" eaLnBrk="1" hangingPunct="1"/>
            <a:r>
              <a:rPr lang="en-US" sz="2000" smtClean="0">
                <a:solidFill>
                  <a:srgbClr val="002060"/>
                </a:solidFill>
              </a:rPr>
              <a:t>Significant Project Management, Six Sigma, Lean, and Engineering experience in multi-industry applications.</a:t>
            </a:r>
          </a:p>
          <a:p>
            <a:pPr lvl="1" algn="just" eaLnBrk="1" hangingPunct="1"/>
            <a:r>
              <a:rPr lang="en-US" sz="2000" smtClean="0">
                <a:solidFill>
                  <a:srgbClr val="002060"/>
                </a:solidFill>
              </a:rPr>
              <a:t>Manufacturing/Certified Engineer with GE</a:t>
            </a:r>
          </a:p>
          <a:p>
            <a:pPr lvl="1" algn="just" eaLnBrk="1" hangingPunct="1"/>
            <a:r>
              <a:rPr lang="en-US" sz="2000" b="1" smtClean="0">
                <a:solidFill>
                  <a:srgbClr val="002060"/>
                </a:solidFill>
              </a:rPr>
              <a:t>Project Management Certifications: </a:t>
            </a:r>
            <a:r>
              <a:rPr lang="en-US" sz="2000" smtClean="0">
                <a:solidFill>
                  <a:srgbClr val="002060"/>
                </a:solidFill>
              </a:rPr>
              <a:t>PM Certified with Anderson Consulting, PM Certified with General Electric, and received PMP certification from UC Davis and PMI.</a:t>
            </a:r>
          </a:p>
          <a:p>
            <a:pPr lvl="1" algn="just" eaLnBrk="1" hangingPunct="1"/>
            <a:r>
              <a:rPr lang="en-US" sz="2000" b="1" smtClean="0">
                <a:solidFill>
                  <a:srgbClr val="002060"/>
                </a:solidFill>
              </a:rPr>
              <a:t>Lean Master Certifications: </a:t>
            </a:r>
            <a:r>
              <a:rPr lang="en-US" sz="2000" smtClean="0">
                <a:solidFill>
                  <a:srgbClr val="002060"/>
                </a:solidFill>
              </a:rPr>
              <a:t>General Electric, Northern Telecom, and Villanova University.</a:t>
            </a:r>
          </a:p>
          <a:p>
            <a:pPr lvl="1" algn="just" eaLnBrk="1" hangingPunct="1"/>
            <a:r>
              <a:rPr lang="en-US" sz="2000" b="1" smtClean="0">
                <a:solidFill>
                  <a:srgbClr val="002060"/>
                </a:solidFill>
              </a:rPr>
              <a:t>Lean Six Sigma Black Belt : </a:t>
            </a:r>
            <a:r>
              <a:rPr lang="en-US" sz="2000" smtClean="0">
                <a:solidFill>
                  <a:srgbClr val="002060"/>
                </a:solidFill>
              </a:rPr>
              <a:t> Certified from Villanova University</a:t>
            </a:r>
          </a:p>
          <a:p>
            <a:pPr lvl="1" algn="just" eaLnBrk="1" hangingPunct="1"/>
            <a:r>
              <a:rPr lang="en-US" sz="2000" b="1" smtClean="0">
                <a:solidFill>
                  <a:srgbClr val="002060"/>
                </a:solidFill>
              </a:rPr>
              <a:t>BA Marketing: </a:t>
            </a:r>
            <a:r>
              <a:rPr lang="en-US" sz="2000" smtClean="0">
                <a:solidFill>
                  <a:srgbClr val="002060"/>
                </a:solidFill>
              </a:rPr>
              <a:t>York University Toronto</a:t>
            </a:r>
          </a:p>
          <a:p>
            <a:pPr lvl="1" algn="just" eaLnBrk="1" hangingPunct="1"/>
            <a:r>
              <a:rPr lang="en-US" sz="2000" smtClean="0">
                <a:solidFill>
                  <a:srgbClr val="002060"/>
                </a:solidFill>
              </a:rPr>
              <a:t>38 years Lean/Six Sigma 10 years at GE</a:t>
            </a:r>
          </a:p>
          <a:p>
            <a:pPr lvl="1" algn="just" eaLnBrk="1" hangingPunct="1"/>
            <a:endParaRPr lang="en-US" sz="2000" smtClean="0">
              <a:solidFill>
                <a:srgbClr val="FF0000"/>
              </a:solidFill>
            </a:endParaRPr>
          </a:p>
          <a:p>
            <a:pPr lvl="1" algn="just" eaLnBrk="1" hangingPunct="1"/>
            <a:endParaRPr lang="en-US" smtClean="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solidFill>
                  <a:srgbClr val="FF0000"/>
                </a:solidFill>
              </a:rPr>
              <a:t>For Further </a:t>
            </a:r>
            <a:r>
              <a:rPr lang="en-US" dirty="0" smtClean="0">
                <a:solidFill>
                  <a:srgbClr val="002060"/>
                </a:solidFill>
              </a:rPr>
              <a:t>Information:</a:t>
            </a:r>
            <a:endParaRPr lang="en-US" dirty="0">
              <a:solidFill>
                <a:srgbClr val="002060"/>
              </a:solidFill>
            </a:endParaRPr>
          </a:p>
        </p:txBody>
      </p:sp>
      <p:sp>
        <p:nvSpPr>
          <p:cNvPr id="24578" name="Content Placeholder 2"/>
          <p:cNvSpPr>
            <a:spLocks noGrp="1"/>
          </p:cNvSpPr>
          <p:nvPr>
            <p:ph idx="1"/>
          </p:nvPr>
        </p:nvSpPr>
        <p:spPr/>
        <p:txBody>
          <a:bodyPr/>
          <a:lstStyle/>
          <a:p>
            <a:pPr algn="just" eaLnBrk="1" hangingPunct="1">
              <a:lnSpc>
                <a:spcPct val="90000"/>
              </a:lnSpc>
            </a:pPr>
            <a:r>
              <a:rPr lang="en-US" sz="3000" b="1" smtClean="0">
                <a:solidFill>
                  <a:srgbClr val="FF0000"/>
                </a:solidFill>
              </a:rPr>
              <a:t>Please contact the following websites:</a:t>
            </a:r>
          </a:p>
          <a:p>
            <a:pPr lvl="1" algn="just" eaLnBrk="1" hangingPunct="1">
              <a:lnSpc>
                <a:spcPct val="90000"/>
              </a:lnSpc>
            </a:pPr>
            <a:r>
              <a:rPr lang="en-US" sz="2600" smtClean="0">
                <a:solidFill>
                  <a:srgbClr val="FF0000"/>
                </a:solidFill>
              </a:rPr>
              <a:t> </a:t>
            </a:r>
            <a:r>
              <a:rPr lang="en-US" sz="2600" b="1" smtClean="0">
                <a:solidFill>
                  <a:srgbClr val="FF0000"/>
                </a:solidFill>
              </a:rPr>
              <a:t>For Wade Consulting LLC: </a:t>
            </a:r>
            <a:r>
              <a:rPr lang="en-US" sz="2600" smtClean="0">
                <a:solidFill>
                  <a:srgbClr val="FF0000"/>
                </a:solidFill>
                <a:hlinkClick r:id="rId2"/>
              </a:rPr>
              <a:t>www.wadehr.com</a:t>
            </a:r>
            <a:endParaRPr lang="en-US" sz="2600" smtClean="0">
              <a:solidFill>
                <a:srgbClr val="FF0000"/>
              </a:solidFill>
            </a:endParaRPr>
          </a:p>
          <a:p>
            <a:pPr lvl="1" algn="just" eaLnBrk="1" hangingPunct="1">
              <a:lnSpc>
                <a:spcPct val="90000"/>
              </a:lnSpc>
            </a:pPr>
            <a:r>
              <a:rPr lang="en-US" sz="2600" smtClean="0">
                <a:solidFill>
                  <a:srgbClr val="FF0000"/>
                </a:solidFill>
              </a:rPr>
              <a:t> </a:t>
            </a:r>
            <a:r>
              <a:rPr lang="en-US" sz="2600" b="1" smtClean="0">
                <a:solidFill>
                  <a:srgbClr val="FF0000"/>
                </a:solidFill>
              </a:rPr>
              <a:t>For Alpha Tor Consulting LLC: </a:t>
            </a:r>
            <a:r>
              <a:rPr lang="en-US" sz="2600" smtClean="0">
                <a:solidFill>
                  <a:srgbClr val="FF0000"/>
                </a:solidFill>
                <a:hlinkClick r:id="rId3"/>
              </a:rPr>
              <a:t>www.alphator.com</a:t>
            </a:r>
            <a:endParaRPr lang="en-US" sz="2600" smtClean="0">
              <a:solidFill>
                <a:srgbClr val="FF0000"/>
              </a:solidFill>
            </a:endParaRPr>
          </a:p>
          <a:p>
            <a:pPr algn="just" eaLnBrk="1" hangingPunct="1">
              <a:lnSpc>
                <a:spcPct val="90000"/>
              </a:lnSpc>
            </a:pPr>
            <a:r>
              <a:rPr lang="en-US" sz="3000" b="1" smtClean="0">
                <a:solidFill>
                  <a:srgbClr val="FF0000"/>
                </a:solidFill>
              </a:rPr>
              <a:t>Please contact the following phone numbers:</a:t>
            </a:r>
          </a:p>
          <a:p>
            <a:pPr lvl="1" algn="just" eaLnBrk="1" hangingPunct="1">
              <a:lnSpc>
                <a:spcPct val="90000"/>
              </a:lnSpc>
            </a:pPr>
            <a:r>
              <a:rPr lang="en-US" sz="2600" smtClean="0">
                <a:solidFill>
                  <a:srgbClr val="FF0000"/>
                </a:solidFill>
              </a:rPr>
              <a:t> </a:t>
            </a:r>
            <a:r>
              <a:rPr lang="en-US" sz="2600" b="1" smtClean="0">
                <a:solidFill>
                  <a:srgbClr val="FF0000"/>
                </a:solidFill>
              </a:rPr>
              <a:t>For Wade Consulting LLC: </a:t>
            </a:r>
            <a:r>
              <a:rPr lang="en-US" sz="2600" smtClean="0">
                <a:solidFill>
                  <a:srgbClr val="FF0000"/>
                </a:solidFill>
              </a:rPr>
              <a:t>Mr. Terry Mercier CTP at 832-563-7758</a:t>
            </a:r>
          </a:p>
          <a:p>
            <a:pPr lvl="1" algn="just" eaLnBrk="1" hangingPunct="1">
              <a:lnSpc>
                <a:spcPct val="90000"/>
              </a:lnSpc>
            </a:pPr>
            <a:r>
              <a:rPr lang="en-US" sz="2600" smtClean="0">
                <a:solidFill>
                  <a:srgbClr val="FF0000"/>
                </a:solidFill>
              </a:rPr>
              <a:t> </a:t>
            </a:r>
            <a:r>
              <a:rPr lang="en-US" sz="2600" b="1" smtClean="0">
                <a:solidFill>
                  <a:srgbClr val="FF0000"/>
                </a:solidFill>
              </a:rPr>
              <a:t>For Alpha Tor Consulting LLC: </a:t>
            </a:r>
            <a:r>
              <a:rPr lang="en-US" sz="2600" smtClean="0">
                <a:solidFill>
                  <a:srgbClr val="FF0000"/>
                </a:solidFill>
              </a:rPr>
              <a:t>Mr. Joseph Lovell at 281-236-5700 or F. Michael Aronson MBA at 832-289-7074</a:t>
            </a:r>
          </a:p>
          <a:p>
            <a:pPr lvl="1" algn="just" eaLnBrk="1" hangingPunct="1">
              <a:lnSpc>
                <a:spcPct val="90000"/>
              </a:lnSpc>
            </a:pPr>
            <a:r>
              <a:rPr lang="en-US" sz="2600" b="1" smtClean="0">
                <a:solidFill>
                  <a:srgbClr val="FF0000"/>
                </a:solidFill>
              </a:rPr>
              <a:t> For Tim Malaguti: </a:t>
            </a:r>
            <a:r>
              <a:rPr lang="en-US" sz="2600" smtClean="0">
                <a:solidFill>
                  <a:srgbClr val="FF0000"/>
                </a:solidFill>
              </a:rPr>
              <a:t>Mr. Malaguti at 1-705-657-3307 or 1-858-699-0164</a:t>
            </a:r>
            <a:endParaRPr lang="en-US" sz="2600" b="1" smtClean="0">
              <a:solidFill>
                <a:srgbClr val="FF0000"/>
              </a:solidFill>
            </a:endParaRPr>
          </a:p>
          <a:p>
            <a:pPr lvl="1" algn="just" eaLnBrk="1" hangingPunct="1">
              <a:lnSpc>
                <a:spcPct val="90000"/>
              </a:lnSpc>
              <a:buFont typeface="Wingdings 2" pitchFamily="18" charset="2"/>
              <a:buNone/>
            </a:pPr>
            <a:endParaRPr lang="en-US" sz="2600" smtClean="0">
              <a:solidFill>
                <a:srgbClr val="FF0000"/>
              </a:solidFill>
            </a:endParaRPr>
          </a:p>
          <a:p>
            <a:pPr lvl="1" algn="just" eaLnBrk="1" hangingPunct="1">
              <a:lnSpc>
                <a:spcPct val="90000"/>
              </a:lnSpc>
              <a:buFont typeface="Wingdings 2" pitchFamily="18" charset="2"/>
              <a:buNone/>
            </a:pPr>
            <a:endParaRPr lang="en-US" sz="2600" smtClean="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sz="3200" dirty="0" smtClean="0">
                <a:solidFill>
                  <a:srgbClr val="FF0000"/>
                </a:solidFill>
              </a:rPr>
              <a:t>Joint </a:t>
            </a:r>
            <a:r>
              <a:rPr lang="en-US" sz="3200" dirty="0" smtClean="0">
                <a:solidFill>
                  <a:srgbClr val="002060"/>
                </a:solidFill>
              </a:rPr>
              <a:t>Mission </a:t>
            </a:r>
            <a:r>
              <a:rPr lang="en-US" sz="3200" dirty="0" smtClean="0">
                <a:solidFill>
                  <a:srgbClr val="FF0000"/>
                </a:solidFill>
              </a:rPr>
              <a:t>Statement</a:t>
            </a:r>
            <a:endParaRPr lang="en-US" sz="3200" dirty="0">
              <a:solidFill>
                <a:srgbClr val="FF0000"/>
              </a:solidFill>
            </a:endParaRPr>
          </a:p>
        </p:txBody>
      </p:sp>
      <p:sp>
        <p:nvSpPr>
          <p:cNvPr id="3" name="Content Placeholder 2"/>
          <p:cNvSpPr>
            <a:spLocks noGrp="1"/>
          </p:cNvSpPr>
          <p:nvPr>
            <p:ph idx="1"/>
          </p:nvPr>
        </p:nvSpPr>
        <p:spPr>
          <a:xfrm>
            <a:off x="304800" y="1554163"/>
            <a:ext cx="8534400" cy="4525962"/>
          </a:xfrm>
        </p:spPr>
        <p:txBody>
          <a:bodyPr>
            <a:normAutofit fontScale="92500"/>
          </a:bodyPr>
          <a:lstStyle/>
          <a:p>
            <a:pPr algn="just" eaLnBrk="1" fontAlgn="auto" hangingPunct="1">
              <a:spcAft>
                <a:spcPts val="0"/>
              </a:spcAft>
              <a:buFont typeface="Wingdings 2"/>
              <a:buChar char=""/>
              <a:defRPr/>
            </a:pPr>
            <a:r>
              <a:rPr lang="en-US" dirty="0" smtClean="0">
                <a:solidFill>
                  <a:srgbClr val="002060"/>
                </a:solidFill>
              </a:rPr>
              <a:t>To provide consistent value and foster long-term relationships with our clients as a “One-Stop Shop” for all of their professional staffing and consulting needs.</a:t>
            </a:r>
          </a:p>
          <a:p>
            <a:pPr algn="just" eaLnBrk="1" fontAlgn="auto" hangingPunct="1">
              <a:spcAft>
                <a:spcPts val="0"/>
              </a:spcAft>
              <a:buFont typeface="Wingdings 2"/>
              <a:buChar char=""/>
              <a:defRPr/>
            </a:pPr>
            <a:r>
              <a:rPr lang="en-US" dirty="0" smtClean="0">
                <a:solidFill>
                  <a:srgbClr val="002060"/>
                </a:solidFill>
              </a:rPr>
              <a:t>To provide our clients not only with the critical technical abilities required to meet their Project Management goals, but also the change management expertise to ensure the long-term success of their implementations and initiatives. </a:t>
            </a:r>
            <a:endParaRPr lang="en-US"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sz="3200" dirty="0" smtClean="0">
                <a:solidFill>
                  <a:srgbClr val="FF0000"/>
                </a:solidFill>
              </a:rPr>
              <a:t>Our Strategic Alliance</a:t>
            </a:r>
            <a:endParaRPr lang="en-US" sz="3200" dirty="0">
              <a:solidFill>
                <a:srgbClr val="FF0000"/>
              </a:solidFill>
            </a:endParaRPr>
          </a:p>
        </p:txBody>
      </p:sp>
      <p:sp>
        <p:nvSpPr>
          <p:cNvPr id="3" name="Content Placeholder 2"/>
          <p:cNvSpPr>
            <a:spLocks noGrp="1"/>
          </p:cNvSpPr>
          <p:nvPr>
            <p:ph idx="1"/>
          </p:nvPr>
        </p:nvSpPr>
        <p:spPr>
          <a:xfrm>
            <a:off x="304800" y="1524000"/>
            <a:ext cx="8534400" cy="4556125"/>
          </a:xfrm>
        </p:spPr>
        <p:txBody>
          <a:bodyPr>
            <a:normAutofit fontScale="92500"/>
          </a:bodyPr>
          <a:lstStyle/>
          <a:p>
            <a:pPr algn="just" eaLnBrk="1" hangingPunct="1">
              <a:lnSpc>
                <a:spcPct val="80000"/>
              </a:lnSpc>
              <a:defRPr/>
            </a:pPr>
            <a:r>
              <a:rPr lang="en-US" sz="2700" dirty="0" smtClean="0">
                <a:solidFill>
                  <a:srgbClr val="002060"/>
                </a:solidFill>
              </a:rPr>
              <a:t>The alliance of Wade Consulting LLC and Alpha Tor Consulting LLC increases the breadth and depth of services that we offer to our clients.</a:t>
            </a:r>
          </a:p>
          <a:p>
            <a:pPr algn="just" eaLnBrk="1" hangingPunct="1">
              <a:lnSpc>
                <a:spcPct val="80000"/>
              </a:lnSpc>
              <a:defRPr/>
            </a:pPr>
            <a:r>
              <a:rPr lang="en-US" sz="2700" b="1" dirty="0" smtClean="0">
                <a:solidFill>
                  <a:srgbClr val="FF0000"/>
                </a:solidFill>
              </a:rPr>
              <a:t>We provide superior experience at an effective cost rate that maximizes customer value and return on investment. </a:t>
            </a:r>
          </a:p>
          <a:p>
            <a:pPr algn="just" eaLnBrk="1" hangingPunct="1">
              <a:lnSpc>
                <a:spcPct val="80000"/>
              </a:lnSpc>
              <a:defRPr/>
            </a:pPr>
            <a:r>
              <a:rPr lang="en-US" sz="2700" dirty="0" smtClean="0">
                <a:solidFill>
                  <a:srgbClr val="002060"/>
                </a:solidFill>
              </a:rPr>
              <a:t>We provide both professional staffing services (Direct Hire and Resource based Consulting) and the services of a full service Consulting Firm.  This differentiates us from most of our competitors who are able to provide services in one or the other areas but only in isolated instances in both.</a:t>
            </a:r>
          </a:p>
          <a:p>
            <a:pPr eaLnBrk="1" hangingPunct="1">
              <a:lnSpc>
                <a:spcPct val="80000"/>
              </a:lnSpc>
              <a:defRPr/>
            </a:pPr>
            <a:r>
              <a:rPr lang="en-US" sz="2700" dirty="0" smtClean="0">
                <a:solidFill>
                  <a:srgbClr val="FF0000"/>
                </a:solidFill>
              </a:rPr>
              <a:t>Areas of expertise include Finance and Accounting, Information Technology, Process Improvement, and Change Management, and Six Sigma/Lean Improvement.</a:t>
            </a:r>
          </a:p>
          <a:p>
            <a:pPr eaLnBrk="1" hangingPunct="1">
              <a:lnSpc>
                <a:spcPct val="80000"/>
              </a:lnSpc>
              <a:defRPr/>
            </a:pPr>
            <a:endParaRPr lang="en-US" sz="2700" dirty="0" smtClean="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rgbClr val="FF0000"/>
                </a:solidFill>
              </a:rPr>
              <a:t>Wade Consulting, LLC suite of services</a:t>
            </a:r>
            <a:endParaRPr lang="en-US" dirty="0">
              <a:solidFill>
                <a:srgbClr val="FF0000"/>
              </a:solidFill>
            </a:endParaRPr>
          </a:p>
        </p:txBody>
      </p:sp>
      <p:sp>
        <p:nvSpPr>
          <p:cNvPr id="3" name="Content Placeholder 2"/>
          <p:cNvSpPr>
            <a:spLocks noGrp="1"/>
          </p:cNvSpPr>
          <p:nvPr>
            <p:ph idx="1"/>
          </p:nvPr>
        </p:nvSpPr>
        <p:spPr>
          <a:xfrm>
            <a:off x="304800" y="1554163"/>
            <a:ext cx="8534400" cy="4525962"/>
          </a:xfrm>
        </p:spPr>
        <p:txBody>
          <a:bodyPr>
            <a:normAutofit fontScale="92500"/>
          </a:bodyPr>
          <a:lstStyle/>
          <a:p>
            <a:pPr eaLnBrk="1" fontAlgn="auto" hangingPunct="1">
              <a:spcAft>
                <a:spcPts val="0"/>
              </a:spcAft>
              <a:buFont typeface="Wingdings 2"/>
              <a:buChar char=""/>
              <a:defRPr/>
            </a:pPr>
            <a:r>
              <a:rPr lang="en-US" dirty="0" smtClean="0">
                <a:solidFill>
                  <a:srgbClr val="002060"/>
                </a:solidFill>
              </a:rPr>
              <a:t>Permanent Placement/Direct Hire and Consulting Services in the following functional areas:</a:t>
            </a:r>
          </a:p>
          <a:p>
            <a:pPr lvl="1" eaLnBrk="1" fontAlgn="auto" hangingPunct="1">
              <a:spcAft>
                <a:spcPts val="0"/>
              </a:spcAft>
              <a:buFont typeface="Wingdings 2"/>
              <a:buChar char=""/>
              <a:defRPr/>
            </a:pPr>
            <a:r>
              <a:rPr lang="en-US" dirty="0" smtClean="0">
                <a:solidFill>
                  <a:srgbClr val="002060"/>
                </a:solidFill>
              </a:rPr>
              <a:t>Financial Reporting, Accounting Operations, and Management</a:t>
            </a:r>
          </a:p>
          <a:p>
            <a:pPr lvl="1" eaLnBrk="1" fontAlgn="auto" hangingPunct="1">
              <a:spcAft>
                <a:spcPts val="0"/>
              </a:spcAft>
              <a:buFont typeface="Wingdings 2"/>
              <a:buChar char=""/>
              <a:defRPr/>
            </a:pPr>
            <a:r>
              <a:rPr lang="en-US" dirty="0" smtClean="0">
                <a:solidFill>
                  <a:srgbClr val="002060"/>
                </a:solidFill>
              </a:rPr>
              <a:t>Finance, Treasury, and Cash Management</a:t>
            </a:r>
          </a:p>
          <a:p>
            <a:pPr lvl="1" eaLnBrk="1" fontAlgn="auto" hangingPunct="1">
              <a:spcAft>
                <a:spcPts val="0"/>
              </a:spcAft>
              <a:buFont typeface="Wingdings 2"/>
              <a:buChar char=""/>
              <a:defRPr/>
            </a:pPr>
            <a:r>
              <a:rPr lang="en-US" dirty="0" smtClean="0">
                <a:solidFill>
                  <a:srgbClr val="002060"/>
                </a:solidFill>
              </a:rPr>
              <a:t>Audit and Compliance</a:t>
            </a:r>
          </a:p>
          <a:p>
            <a:pPr lvl="1" eaLnBrk="1" fontAlgn="auto" hangingPunct="1">
              <a:spcAft>
                <a:spcPts val="0"/>
              </a:spcAft>
              <a:buFont typeface="Wingdings 2"/>
              <a:buChar char=""/>
              <a:defRPr/>
            </a:pPr>
            <a:r>
              <a:rPr lang="en-US" dirty="0" smtClean="0">
                <a:solidFill>
                  <a:srgbClr val="002060"/>
                </a:solidFill>
              </a:rPr>
              <a:t>Tax- Strategy and Compliance</a:t>
            </a:r>
          </a:p>
          <a:p>
            <a:pPr lvl="1" eaLnBrk="1" fontAlgn="auto" hangingPunct="1">
              <a:spcAft>
                <a:spcPts val="0"/>
              </a:spcAft>
              <a:buFont typeface="Wingdings 2"/>
              <a:buChar char=""/>
              <a:defRPr/>
            </a:pPr>
            <a:r>
              <a:rPr lang="en-US" dirty="0" smtClean="0">
                <a:solidFill>
                  <a:srgbClr val="002060"/>
                </a:solidFill>
              </a:rPr>
              <a:t>Information Technology</a:t>
            </a:r>
          </a:p>
          <a:p>
            <a:pPr lvl="1" eaLnBrk="1" fontAlgn="auto" hangingPunct="1">
              <a:spcAft>
                <a:spcPts val="0"/>
              </a:spcAft>
              <a:buFont typeface="Wingdings 2"/>
              <a:buChar char=""/>
              <a:defRPr/>
            </a:pPr>
            <a:r>
              <a:rPr lang="en-US" dirty="0" smtClean="0">
                <a:solidFill>
                  <a:srgbClr val="002060"/>
                </a:solidFill>
              </a:rPr>
              <a:t>Six-Sigma/Lean Black Belt</a:t>
            </a:r>
            <a:endParaRPr lang="en-US" dirty="0">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3200" dirty="0" smtClean="0">
                <a:solidFill>
                  <a:srgbClr val="002060"/>
                </a:solidFill>
              </a:rPr>
              <a:t>Alpha tor Consulting LLC Suite of Services</a:t>
            </a:r>
            <a:endParaRPr lang="en-US" sz="3200" dirty="0">
              <a:solidFill>
                <a:srgbClr val="002060"/>
              </a:solidFill>
            </a:endParaRPr>
          </a:p>
        </p:txBody>
      </p:sp>
      <p:sp>
        <p:nvSpPr>
          <p:cNvPr id="3" name="Content Placeholder 2"/>
          <p:cNvSpPr>
            <a:spLocks noGrp="1"/>
          </p:cNvSpPr>
          <p:nvPr>
            <p:ph idx="1"/>
          </p:nvPr>
        </p:nvSpPr>
        <p:spPr>
          <a:xfrm>
            <a:off x="304800" y="1554163"/>
            <a:ext cx="8534400" cy="4525962"/>
          </a:xfrm>
        </p:spPr>
        <p:txBody>
          <a:bodyPr>
            <a:normAutofit fontScale="25000" lnSpcReduction="20000"/>
          </a:bodyPr>
          <a:lstStyle/>
          <a:p>
            <a:pPr algn="just" eaLnBrk="1" fontAlgn="auto" hangingPunct="1">
              <a:spcAft>
                <a:spcPts val="0"/>
              </a:spcAft>
              <a:buFont typeface="Wingdings 2"/>
              <a:buChar char=""/>
              <a:defRPr/>
            </a:pPr>
            <a:r>
              <a:rPr lang="en-US" sz="11200" b="1" dirty="0" smtClean="0">
                <a:solidFill>
                  <a:srgbClr val="FF0000"/>
                </a:solidFill>
              </a:rPr>
              <a:t>Project and Change Management- Financial/IT</a:t>
            </a:r>
          </a:p>
          <a:p>
            <a:pPr algn="just" eaLnBrk="1" fontAlgn="auto" hangingPunct="1">
              <a:spcAft>
                <a:spcPts val="0"/>
              </a:spcAft>
              <a:buFont typeface="Wingdings 2"/>
              <a:buChar char=""/>
              <a:defRPr/>
            </a:pPr>
            <a:r>
              <a:rPr lang="en-US" sz="11200" b="1" dirty="0" smtClean="0">
                <a:solidFill>
                  <a:srgbClr val="FF0000"/>
                </a:solidFill>
              </a:rPr>
              <a:t>Information/Technology including:</a:t>
            </a:r>
          </a:p>
          <a:p>
            <a:pPr lvl="1" algn="just" eaLnBrk="1" fontAlgn="auto" hangingPunct="1">
              <a:spcAft>
                <a:spcPts val="0"/>
              </a:spcAft>
              <a:buFont typeface="Wingdings 2"/>
              <a:buChar char=""/>
              <a:defRPr/>
            </a:pPr>
            <a:r>
              <a:rPr lang="en-US" sz="9600" dirty="0" smtClean="0">
                <a:solidFill>
                  <a:srgbClr val="FF0000"/>
                </a:solidFill>
              </a:rPr>
              <a:t>Business Systems Analysis</a:t>
            </a:r>
          </a:p>
          <a:p>
            <a:pPr lvl="1" algn="just" eaLnBrk="1" fontAlgn="auto" hangingPunct="1">
              <a:spcAft>
                <a:spcPts val="0"/>
              </a:spcAft>
              <a:buFont typeface="Wingdings 2"/>
              <a:buChar char=""/>
              <a:defRPr/>
            </a:pPr>
            <a:r>
              <a:rPr lang="en-US" sz="9600" dirty="0" smtClean="0">
                <a:solidFill>
                  <a:srgbClr val="FF0000"/>
                </a:solidFill>
              </a:rPr>
              <a:t>Network Engineering</a:t>
            </a:r>
          </a:p>
          <a:p>
            <a:pPr lvl="1" algn="just" eaLnBrk="1" fontAlgn="auto" hangingPunct="1">
              <a:spcAft>
                <a:spcPts val="0"/>
              </a:spcAft>
              <a:buFont typeface="Wingdings 2"/>
              <a:buChar char=""/>
              <a:defRPr/>
            </a:pPr>
            <a:r>
              <a:rPr lang="en-US" sz="9600" dirty="0" smtClean="0">
                <a:solidFill>
                  <a:srgbClr val="FF0000"/>
                </a:solidFill>
              </a:rPr>
              <a:t>Supply Chain and Logistics Systems</a:t>
            </a:r>
          </a:p>
          <a:p>
            <a:pPr lvl="1" algn="just" eaLnBrk="1" fontAlgn="auto" hangingPunct="1">
              <a:spcAft>
                <a:spcPts val="0"/>
              </a:spcAft>
              <a:buFont typeface="Wingdings 2"/>
              <a:buChar char=""/>
              <a:defRPr/>
            </a:pPr>
            <a:r>
              <a:rPr lang="en-US" sz="9600" dirty="0" smtClean="0">
                <a:solidFill>
                  <a:srgbClr val="FF0000"/>
                </a:solidFill>
              </a:rPr>
              <a:t>Multi-industry </a:t>
            </a:r>
          </a:p>
          <a:p>
            <a:pPr algn="just" eaLnBrk="1" fontAlgn="auto" hangingPunct="1">
              <a:spcAft>
                <a:spcPts val="0"/>
              </a:spcAft>
              <a:buFont typeface="Wingdings 2"/>
              <a:buChar char=""/>
              <a:defRPr/>
            </a:pPr>
            <a:endParaRPr lang="en-US" dirty="0" smtClean="0">
              <a:solidFill>
                <a:srgbClr val="FF0000"/>
              </a:solidFill>
            </a:endParaRPr>
          </a:p>
          <a:p>
            <a:pPr algn="just" eaLnBrk="1" fontAlgn="auto" hangingPunct="1">
              <a:spcAft>
                <a:spcPts val="0"/>
              </a:spcAft>
              <a:buFont typeface="Wingdings 2"/>
              <a:buChar char=""/>
              <a:defRPr/>
            </a:pPr>
            <a:endParaRPr lang="en-US" dirty="0" smtClean="0">
              <a:solidFill>
                <a:srgbClr val="FF0000"/>
              </a:solidFill>
            </a:endParaRPr>
          </a:p>
          <a:p>
            <a:pPr algn="just" eaLnBrk="1" fontAlgn="auto" hangingPunct="1">
              <a:spcAft>
                <a:spcPts val="0"/>
              </a:spcAft>
              <a:buFont typeface="Wingdings 2"/>
              <a:buChar char=""/>
              <a:defRPr/>
            </a:pPr>
            <a:r>
              <a:rPr lang="en-US" sz="11200" b="1" dirty="0" smtClean="0">
                <a:solidFill>
                  <a:srgbClr val="FF0000"/>
                </a:solidFill>
              </a:rPr>
              <a:t>Financial including:</a:t>
            </a:r>
          </a:p>
          <a:p>
            <a:pPr lvl="1" algn="just" eaLnBrk="1" fontAlgn="auto" hangingPunct="1">
              <a:spcAft>
                <a:spcPts val="0"/>
              </a:spcAft>
              <a:buFont typeface="Wingdings 2"/>
              <a:buChar char=""/>
              <a:defRPr/>
            </a:pPr>
            <a:r>
              <a:rPr lang="en-US" sz="9600" dirty="0" smtClean="0">
                <a:solidFill>
                  <a:srgbClr val="FF0000"/>
                </a:solidFill>
              </a:rPr>
              <a:t>Business Process Management</a:t>
            </a:r>
          </a:p>
          <a:p>
            <a:pPr lvl="1" algn="just" eaLnBrk="1" fontAlgn="auto" hangingPunct="1">
              <a:spcAft>
                <a:spcPts val="0"/>
              </a:spcAft>
              <a:buFont typeface="Wingdings 2"/>
              <a:buChar char=""/>
              <a:defRPr/>
            </a:pPr>
            <a:r>
              <a:rPr lang="en-US" sz="9600" dirty="0" smtClean="0">
                <a:solidFill>
                  <a:srgbClr val="FF0000"/>
                </a:solidFill>
              </a:rPr>
              <a:t>CFO Services including FP&amp;A, Reporting, and Analysis</a:t>
            </a:r>
          </a:p>
          <a:p>
            <a:pPr lvl="1" algn="just" eaLnBrk="1" fontAlgn="auto" hangingPunct="1">
              <a:spcAft>
                <a:spcPts val="0"/>
              </a:spcAft>
              <a:buFont typeface="Wingdings 2"/>
              <a:buChar char=""/>
              <a:defRPr/>
            </a:pPr>
            <a:r>
              <a:rPr lang="en-US" sz="9600" dirty="0" smtClean="0">
                <a:solidFill>
                  <a:srgbClr val="FF0000"/>
                </a:solidFill>
              </a:rPr>
              <a:t>Sarbanes Oxley and Internal Controls</a:t>
            </a:r>
          </a:p>
          <a:p>
            <a:pPr lvl="1" algn="just" eaLnBrk="1" fontAlgn="auto" hangingPunct="1">
              <a:spcAft>
                <a:spcPts val="0"/>
              </a:spcAft>
              <a:buFont typeface="Wingdings 2"/>
              <a:buChar char=""/>
              <a:defRPr/>
            </a:pPr>
            <a:r>
              <a:rPr lang="en-US" sz="9600" dirty="0" smtClean="0">
                <a:solidFill>
                  <a:srgbClr val="FF0000"/>
                </a:solidFill>
              </a:rPr>
              <a:t>Six Sigma (Black Belt) and Lean (Master Black Belt)</a:t>
            </a:r>
          </a:p>
          <a:p>
            <a:pPr lvl="1" algn="just" eaLnBrk="1" fontAlgn="auto" hangingPunct="1">
              <a:spcAft>
                <a:spcPts val="0"/>
              </a:spcAft>
              <a:buFont typeface="Wingdings 2"/>
              <a:buChar char=""/>
              <a:defRPr/>
            </a:pPr>
            <a:endParaRPr lang="en-US" dirty="0" smtClean="0">
              <a:solidFill>
                <a:srgbClr val="FF0000"/>
              </a:solidFill>
            </a:endParaRPr>
          </a:p>
          <a:p>
            <a:pPr lvl="1" algn="just" eaLnBrk="1" fontAlgn="auto" hangingPunct="1">
              <a:spcAft>
                <a:spcPts val="0"/>
              </a:spcAft>
              <a:buFont typeface="Wingdings 2"/>
              <a:buNone/>
              <a:defRPr/>
            </a:pPr>
            <a:endParaRPr lang="en-US" dirty="0" smtClean="0">
              <a:solidFill>
                <a:srgbClr val="002060"/>
              </a:solidFill>
            </a:endParaRPr>
          </a:p>
          <a:p>
            <a:pPr eaLnBrk="1" fontAlgn="auto" hangingPunct="1">
              <a:spcAft>
                <a:spcPts val="0"/>
              </a:spcAft>
              <a:buFont typeface="Wingdings 2"/>
              <a:buChar char=""/>
              <a:defRPr/>
            </a:pPr>
            <a:endParaRPr lang="en-US" dirty="0" smtClean="0"/>
          </a:p>
          <a:p>
            <a:pPr eaLnBrk="1" fontAlgn="auto" hangingPunct="1">
              <a:spcAft>
                <a:spcPts val="0"/>
              </a:spcAft>
              <a:buFont typeface="Wingdings 2"/>
              <a:buNone/>
              <a:defRPr/>
            </a:pP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sz="3200" dirty="0" smtClean="0">
                <a:solidFill>
                  <a:srgbClr val="002060"/>
                </a:solidFill>
              </a:rPr>
              <a:t>Professional Experience</a:t>
            </a:r>
            <a:endParaRPr lang="en-US" sz="3200" dirty="0">
              <a:solidFill>
                <a:srgbClr val="002060"/>
              </a:solidFill>
            </a:endParaRPr>
          </a:p>
        </p:txBody>
      </p:sp>
      <p:sp>
        <p:nvSpPr>
          <p:cNvPr id="18434" name="Content Placeholder 2"/>
          <p:cNvSpPr>
            <a:spLocks noGrp="1"/>
          </p:cNvSpPr>
          <p:nvPr>
            <p:ph idx="1"/>
          </p:nvPr>
        </p:nvSpPr>
        <p:spPr>
          <a:xfrm>
            <a:off x="304800" y="1554163"/>
            <a:ext cx="8534400" cy="4525962"/>
          </a:xfrm>
        </p:spPr>
        <p:txBody>
          <a:bodyPr/>
          <a:lstStyle/>
          <a:p>
            <a:pPr algn="just" eaLnBrk="1" hangingPunct="1">
              <a:lnSpc>
                <a:spcPct val="80000"/>
              </a:lnSpc>
            </a:pPr>
            <a:r>
              <a:rPr lang="en-US" sz="2200" smtClean="0">
                <a:solidFill>
                  <a:srgbClr val="FF0000"/>
                </a:solidFill>
              </a:rPr>
              <a:t>The principals for Wade Consulting LLC and Alpha Tor Consulting LLC have over 115 years of Industry experience. They are experienced individuals with a broad scope of major to mid industry background including Big 4 Consulting. </a:t>
            </a:r>
          </a:p>
          <a:p>
            <a:pPr algn="just" eaLnBrk="1" hangingPunct="1">
              <a:lnSpc>
                <a:spcPct val="80000"/>
              </a:lnSpc>
            </a:pPr>
            <a:r>
              <a:rPr lang="en-US" sz="2200" smtClean="0">
                <a:solidFill>
                  <a:srgbClr val="002060"/>
                </a:solidFill>
              </a:rPr>
              <a:t>Strategic Projects/Initiatives include:</a:t>
            </a:r>
          </a:p>
          <a:p>
            <a:pPr lvl="1" algn="just" eaLnBrk="1" hangingPunct="1">
              <a:lnSpc>
                <a:spcPct val="80000"/>
              </a:lnSpc>
            </a:pPr>
            <a:r>
              <a:rPr lang="en-US" sz="2000" smtClean="0">
                <a:solidFill>
                  <a:srgbClr val="002060"/>
                </a:solidFill>
              </a:rPr>
              <a:t>Reorganizations</a:t>
            </a:r>
          </a:p>
          <a:p>
            <a:pPr lvl="1" algn="just" eaLnBrk="1" hangingPunct="1">
              <a:lnSpc>
                <a:spcPct val="80000"/>
              </a:lnSpc>
            </a:pPr>
            <a:r>
              <a:rPr lang="en-US" sz="2000" smtClean="0">
                <a:solidFill>
                  <a:srgbClr val="002060"/>
                </a:solidFill>
              </a:rPr>
              <a:t>Change Management</a:t>
            </a:r>
          </a:p>
          <a:p>
            <a:pPr lvl="1" algn="just" eaLnBrk="1" hangingPunct="1">
              <a:lnSpc>
                <a:spcPct val="80000"/>
              </a:lnSpc>
            </a:pPr>
            <a:r>
              <a:rPr lang="en-US" sz="2000" smtClean="0">
                <a:solidFill>
                  <a:srgbClr val="002060"/>
                </a:solidFill>
              </a:rPr>
              <a:t>Software Implementations</a:t>
            </a:r>
          </a:p>
          <a:p>
            <a:pPr lvl="1" algn="just" eaLnBrk="1" hangingPunct="1">
              <a:lnSpc>
                <a:spcPct val="80000"/>
              </a:lnSpc>
            </a:pPr>
            <a:r>
              <a:rPr lang="en-US" sz="2000" smtClean="0">
                <a:solidFill>
                  <a:srgbClr val="002060"/>
                </a:solidFill>
              </a:rPr>
              <a:t>Lean/Six Sigma Projects</a:t>
            </a:r>
          </a:p>
          <a:p>
            <a:pPr lvl="1" algn="just" eaLnBrk="1" hangingPunct="1">
              <a:lnSpc>
                <a:spcPct val="80000"/>
              </a:lnSpc>
            </a:pPr>
            <a:r>
              <a:rPr lang="en-US" sz="2000" smtClean="0">
                <a:solidFill>
                  <a:srgbClr val="002060"/>
                </a:solidFill>
              </a:rPr>
              <a:t>Global Accounting and Financial Projects including FP&amp;A/Strategic</a:t>
            </a:r>
          </a:p>
          <a:p>
            <a:pPr lvl="1" algn="just" eaLnBrk="1" hangingPunct="1">
              <a:lnSpc>
                <a:spcPct val="80000"/>
              </a:lnSpc>
            </a:pPr>
            <a:r>
              <a:rPr lang="en-US" sz="2000" smtClean="0">
                <a:solidFill>
                  <a:srgbClr val="002060"/>
                </a:solidFill>
              </a:rPr>
              <a:t>SOX and Internal Audit Controls</a:t>
            </a:r>
          </a:p>
          <a:p>
            <a:pPr lvl="1" algn="just" eaLnBrk="1" hangingPunct="1">
              <a:lnSpc>
                <a:spcPct val="80000"/>
              </a:lnSpc>
            </a:pPr>
            <a:r>
              <a:rPr lang="en-US" sz="2000" smtClean="0">
                <a:solidFill>
                  <a:srgbClr val="002060"/>
                </a:solidFill>
              </a:rPr>
              <a:t>Mergers, Acquisitions and Divestitures</a:t>
            </a:r>
          </a:p>
          <a:p>
            <a:pPr lvl="1" algn="just" eaLnBrk="1" hangingPunct="1">
              <a:lnSpc>
                <a:spcPct val="80000"/>
              </a:lnSpc>
            </a:pPr>
            <a:r>
              <a:rPr lang="en-US" sz="2000" smtClean="0">
                <a:solidFill>
                  <a:srgbClr val="002060"/>
                </a:solidFill>
              </a:rPr>
              <a:t>Cross Functional Projects including Business Process Reengineering and Software Selection</a:t>
            </a:r>
          </a:p>
          <a:p>
            <a:pPr lvl="1" algn="just" eaLnBrk="1" hangingPunct="1">
              <a:lnSpc>
                <a:spcPct val="80000"/>
              </a:lnSpc>
              <a:buFont typeface="Wingdings 2" pitchFamily="18" charset="2"/>
              <a:buNone/>
            </a:pPr>
            <a:endParaRPr lang="en-US" sz="2000" smtClean="0">
              <a:solidFill>
                <a:srgbClr val="002060"/>
              </a:solidFill>
            </a:endParaRPr>
          </a:p>
          <a:p>
            <a:pPr lvl="1" algn="just" eaLnBrk="1" hangingPunct="1">
              <a:lnSpc>
                <a:spcPct val="80000"/>
              </a:lnSpc>
              <a:buFont typeface="Wingdings 2" pitchFamily="18" charset="2"/>
              <a:buNone/>
            </a:pPr>
            <a:endParaRPr lang="en-US" sz="2000" smtClean="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rgbClr val="FF0000"/>
                </a:solidFill>
              </a:rPr>
              <a:t>Wade and </a:t>
            </a:r>
            <a:r>
              <a:rPr lang="en-US" dirty="0" smtClean="0">
                <a:solidFill>
                  <a:srgbClr val="002060"/>
                </a:solidFill>
              </a:rPr>
              <a:t>Alpha Tor Biographies:</a:t>
            </a:r>
            <a:endParaRPr lang="en-US" dirty="0">
              <a:solidFill>
                <a:srgbClr val="FF0000"/>
              </a:solidFill>
            </a:endParaRPr>
          </a:p>
        </p:txBody>
      </p:sp>
      <p:sp>
        <p:nvSpPr>
          <p:cNvPr id="3" name="Content Placeholder 2"/>
          <p:cNvSpPr>
            <a:spLocks noGrp="1"/>
          </p:cNvSpPr>
          <p:nvPr>
            <p:ph idx="1"/>
          </p:nvPr>
        </p:nvSpPr>
        <p:spPr>
          <a:xfrm>
            <a:off x="304800" y="1554163"/>
            <a:ext cx="8458200" cy="4770437"/>
          </a:xfrm>
        </p:spPr>
        <p:txBody>
          <a:bodyPr>
            <a:normAutofit fontScale="32500" lnSpcReduction="20000"/>
          </a:bodyPr>
          <a:lstStyle/>
          <a:p>
            <a:pPr algn="just" eaLnBrk="1" fontAlgn="auto" hangingPunct="1">
              <a:spcAft>
                <a:spcPts val="0"/>
              </a:spcAft>
              <a:buFont typeface="Wingdings 2"/>
              <a:buChar char=""/>
              <a:defRPr/>
            </a:pPr>
            <a:r>
              <a:rPr lang="en-US" sz="4000" b="1" dirty="0" smtClean="0">
                <a:solidFill>
                  <a:srgbClr val="FF0000"/>
                </a:solidFill>
              </a:rPr>
              <a:t>Terrence Mercier, CTP: Managing Director Wade Consulting, L.L.C.</a:t>
            </a:r>
          </a:p>
          <a:p>
            <a:pPr lvl="1" algn="just" eaLnBrk="1" fontAlgn="auto" hangingPunct="1">
              <a:spcAft>
                <a:spcPts val="0"/>
              </a:spcAft>
              <a:buFont typeface="Wingdings 2"/>
              <a:buChar char=""/>
              <a:defRPr/>
            </a:pPr>
            <a:r>
              <a:rPr lang="en-US" sz="4300" b="1" dirty="0" smtClean="0">
                <a:solidFill>
                  <a:srgbClr val="FF0000"/>
                </a:solidFill>
              </a:rPr>
              <a:t>Former Corporate Officer and Assistant Treasurer for a Fortune 500 company: </a:t>
            </a:r>
          </a:p>
          <a:p>
            <a:pPr lvl="1" algn="just" eaLnBrk="1" fontAlgn="auto" hangingPunct="1">
              <a:spcAft>
                <a:spcPts val="0"/>
              </a:spcAft>
              <a:buFont typeface="Wingdings 2" pitchFamily="18" charset="2"/>
              <a:buNone/>
              <a:defRPr/>
            </a:pPr>
            <a:endParaRPr lang="en-US" sz="2300" b="1" dirty="0" smtClean="0">
              <a:solidFill>
                <a:srgbClr val="FF0000"/>
              </a:solidFill>
            </a:endParaRPr>
          </a:p>
          <a:p>
            <a:pPr lvl="1" algn="just" eaLnBrk="1" fontAlgn="auto" hangingPunct="1">
              <a:spcAft>
                <a:spcPts val="0"/>
              </a:spcAft>
              <a:buFont typeface="Wingdings 2" pitchFamily="18" charset="2"/>
              <a:buNone/>
              <a:defRPr/>
            </a:pPr>
            <a:r>
              <a:rPr lang="en-US" sz="2300" b="1" dirty="0" smtClean="0">
                <a:solidFill>
                  <a:srgbClr val="FF0000"/>
                </a:solidFill>
              </a:rPr>
              <a:t>           </a:t>
            </a:r>
            <a:r>
              <a:rPr lang="en-US" sz="3700" b="1" dirty="0" smtClean="0">
                <a:solidFill>
                  <a:srgbClr val="FF0000"/>
                </a:solidFill>
              </a:rPr>
              <a:t>Corporate Officer- </a:t>
            </a:r>
            <a:r>
              <a:rPr lang="en-US" sz="3100" dirty="0" smtClean="0">
                <a:solidFill>
                  <a:srgbClr val="FF0000"/>
                </a:solidFill>
              </a:rPr>
              <a:t>Assisted company emerge from bankruptcy re-organization after a period of 10.5</a:t>
            </a:r>
          </a:p>
          <a:p>
            <a:pPr lvl="1" algn="just" eaLnBrk="1" fontAlgn="auto" hangingPunct="1">
              <a:spcAft>
                <a:spcPts val="0"/>
              </a:spcAft>
              <a:buFont typeface="Wingdings 2" pitchFamily="18" charset="2"/>
              <a:buNone/>
              <a:defRPr/>
            </a:pPr>
            <a:r>
              <a:rPr lang="en-US" sz="3100" dirty="0" smtClean="0">
                <a:solidFill>
                  <a:srgbClr val="FF0000"/>
                </a:solidFill>
              </a:rPr>
              <a:t>            months. Developed essential partnerships with the attorneys, bankruptcy court, and consultants to</a:t>
            </a:r>
          </a:p>
          <a:p>
            <a:pPr lvl="1" algn="just" eaLnBrk="1" fontAlgn="auto" hangingPunct="1">
              <a:spcAft>
                <a:spcPts val="0"/>
              </a:spcAft>
              <a:buFont typeface="Wingdings 2" pitchFamily="18" charset="2"/>
              <a:buNone/>
              <a:defRPr/>
            </a:pPr>
            <a:r>
              <a:rPr lang="en-US" sz="3100" dirty="0" smtClean="0">
                <a:solidFill>
                  <a:srgbClr val="FF0000"/>
                </a:solidFill>
              </a:rPr>
              <a:t>            facilitate the re-organization. </a:t>
            </a:r>
          </a:p>
          <a:p>
            <a:pPr lvl="1" algn="just" eaLnBrk="1" fontAlgn="auto" hangingPunct="1">
              <a:spcAft>
                <a:spcPts val="0"/>
              </a:spcAft>
              <a:buFont typeface="Wingdings 2" pitchFamily="18" charset="2"/>
              <a:buNone/>
              <a:defRPr/>
            </a:pPr>
            <a:endParaRPr lang="en-US" sz="2300" dirty="0" smtClean="0">
              <a:solidFill>
                <a:srgbClr val="FF0000"/>
              </a:solidFill>
            </a:endParaRPr>
          </a:p>
          <a:p>
            <a:pPr lvl="1" algn="just" eaLnBrk="1" fontAlgn="auto" hangingPunct="1">
              <a:spcAft>
                <a:spcPts val="0"/>
              </a:spcAft>
              <a:buFont typeface="Wingdings 2"/>
              <a:buChar char=""/>
              <a:defRPr/>
            </a:pPr>
            <a:r>
              <a:rPr lang="en-US" sz="4300" b="1" dirty="0" smtClean="0">
                <a:solidFill>
                  <a:srgbClr val="FF0000"/>
                </a:solidFill>
              </a:rPr>
              <a:t>Finance and Accounting practitioner with 23 years in Banking, Credit, Treasury and Financial Management with extensive experience in acquiring, integrating and restructuring companies: </a:t>
            </a:r>
          </a:p>
          <a:p>
            <a:pPr lvl="1" algn="just" eaLnBrk="1" fontAlgn="auto" hangingPunct="1">
              <a:spcAft>
                <a:spcPts val="0"/>
              </a:spcAft>
              <a:buFont typeface="Wingdings 2" pitchFamily="18" charset="2"/>
              <a:buNone/>
              <a:defRPr/>
            </a:pPr>
            <a:endParaRPr lang="en-US" sz="2300" b="1" dirty="0" smtClean="0">
              <a:solidFill>
                <a:srgbClr val="FF0000"/>
              </a:solidFill>
            </a:endParaRPr>
          </a:p>
          <a:p>
            <a:pPr lvl="1" algn="just" eaLnBrk="1" fontAlgn="auto" hangingPunct="1">
              <a:spcAft>
                <a:spcPts val="0"/>
              </a:spcAft>
              <a:buFont typeface="Wingdings 2" pitchFamily="18" charset="2"/>
              <a:buNone/>
              <a:defRPr/>
            </a:pPr>
            <a:r>
              <a:rPr lang="en-US" sz="2300" b="1" dirty="0" smtClean="0">
                <a:solidFill>
                  <a:srgbClr val="FF0000"/>
                </a:solidFill>
              </a:rPr>
              <a:t>           </a:t>
            </a:r>
            <a:r>
              <a:rPr lang="en-US" sz="3700" b="1" dirty="0" smtClean="0">
                <a:solidFill>
                  <a:srgbClr val="FF0000"/>
                </a:solidFill>
              </a:rPr>
              <a:t>Finance &amp; Accounting- </a:t>
            </a:r>
            <a:r>
              <a:rPr lang="en-US" sz="3100" dirty="0" smtClean="0">
                <a:solidFill>
                  <a:srgbClr val="FF0000"/>
                </a:solidFill>
              </a:rPr>
              <a:t>Acquired, integrated, and realized synergies in combining six companies that</a:t>
            </a:r>
          </a:p>
          <a:p>
            <a:pPr lvl="1" algn="just" eaLnBrk="1" fontAlgn="auto" hangingPunct="1">
              <a:spcAft>
                <a:spcPts val="0"/>
              </a:spcAft>
              <a:buFont typeface="Wingdings 2" pitchFamily="18" charset="2"/>
              <a:buNone/>
              <a:defRPr/>
            </a:pPr>
            <a:r>
              <a:rPr lang="en-US" sz="3100" dirty="0" smtClean="0">
                <a:solidFill>
                  <a:srgbClr val="FF0000"/>
                </a:solidFill>
              </a:rPr>
              <a:t>           were later sold, resulting in a 1000% Return on Equity for Shareholders!</a:t>
            </a:r>
            <a:r>
              <a:rPr lang="en-US" sz="3100" b="1" dirty="0" smtClean="0">
                <a:solidFill>
                  <a:srgbClr val="FF0000"/>
                </a:solidFill>
              </a:rPr>
              <a:t>  </a:t>
            </a:r>
          </a:p>
          <a:p>
            <a:pPr lvl="1" algn="just" eaLnBrk="1" fontAlgn="auto" hangingPunct="1">
              <a:spcAft>
                <a:spcPts val="0"/>
              </a:spcAft>
              <a:buFont typeface="Wingdings 2" pitchFamily="18" charset="2"/>
              <a:buNone/>
              <a:defRPr/>
            </a:pPr>
            <a:endParaRPr lang="en-US" sz="2300" b="1" dirty="0" smtClean="0">
              <a:solidFill>
                <a:srgbClr val="FF0000"/>
              </a:solidFill>
            </a:endParaRPr>
          </a:p>
          <a:p>
            <a:pPr lvl="1" algn="just" eaLnBrk="1" fontAlgn="auto" hangingPunct="1">
              <a:spcAft>
                <a:spcPts val="0"/>
              </a:spcAft>
              <a:buFont typeface="Wingdings 2"/>
              <a:buChar char=""/>
              <a:defRPr/>
            </a:pPr>
            <a:r>
              <a:rPr lang="en-US" sz="4300" b="1" dirty="0" smtClean="0">
                <a:solidFill>
                  <a:srgbClr val="FF0000"/>
                </a:solidFill>
              </a:rPr>
              <a:t>Professional Executive Resource industry experience as Practice Manager for Salaried Professional Services (Loan Staff) for an industry leader.</a:t>
            </a:r>
          </a:p>
          <a:p>
            <a:pPr lvl="1" algn="just" eaLnBrk="1" fontAlgn="auto" hangingPunct="1">
              <a:spcAft>
                <a:spcPts val="0"/>
              </a:spcAft>
              <a:buFont typeface="Wingdings 2"/>
              <a:buChar char=""/>
              <a:defRPr/>
            </a:pPr>
            <a:endParaRPr lang="en-US" dirty="0" smtClean="0">
              <a:solidFill>
                <a:srgbClr val="FF0000"/>
              </a:solidFill>
            </a:endParaRPr>
          </a:p>
          <a:p>
            <a:pPr lvl="1" algn="just" eaLnBrk="1" fontAlgn="auto" hangingPunct="1">
              <a:spcAft>
                <a:spcPts val="0"/>
              </a:spcAft>
              <a:buFont typeface="Wingdings 2" pitchFamily="18" charset="2"/>
              <a:buNone/>
              <a:defRPr/>
            </a:pPr>
            <a:r>
              <a:rPr lang="en-US" b="1" dirty="0" smtClean="0">
                <a:solidFill>
                  <a:srgbClr val="FF0000"/>
                </a:solidFill>
              </a:rPr>
              <a:t>         </a:t>
            </a:r>
            <a:r>
              <a:rPr lang="en-US" sz="3700" b="1" dirty="0" smtClean="0">
                <a:solidFill>
                  <a:srgbClr val="FF0000"/>
                </a:solidFill>
              </a:rPr>
              <a:t>Professional Executive- </a:t>
            </a:r>
            <a:r>
              <a:rPr lang="en-US" sz="3100" dirty="0" smtClean="0">
                <a:solidFill>
                  <a:srgbClr val="FF0000"/>
                </a:solidFill>
              </a:rPr>
              <a:t>Extensive industry experience, a focus on understanding clients’ needs and</a:t>
            </a:r>
          </a:p>
          <a:p>
            <a:pPr lvl="1" algn="just" eaLnBrk="1" fontAlgn="auto" hangingPunct="1">
              <a:spcAft>
                <a:spcPts val="0"/>
              </a:spcAft>
              <a:buFont typeface="Wingdings 2" pitchFamily="18" charset="2"/>
              <a:buNone/>
              <a:defRPr/>
            </a:pPr>
            <a:r>
              <a:rPr lang="en-US" sz="3100" dirty="0" smtClean="0">
                <a:solidFill>
                  <a:srgbClr val="FF0000"/>
                </a:solidFill>
              </a:rPr>
              <a:t>          expectations, and attention to detail versus  sending bulk resumes at random, results in a history of  exceptional client</a:t>
            </a:r>
          </a:p>
          <a:p>
            <a:pPr lvl="1" algn="just" eaLnBrk="1" fontAlgn="auto" hangingPunct="1">
              <a:spcAft>
                <a:spcPts val="0"/>
              </a:spcAft>
              <a:buFont typeface="Wingdings 2" pitchFamily="18" charset="2"/>
              <a:buNone/>
              <a:defRPr/>
            </a:pPr>
            <a:r>
              <a:rPr lang="en-US" sz="3100" dirty="0" smtClean="0">
                <a:solidFill>
                  <a:srgbClr val="FF0000"/>
                </a:solidFill>
              </a:rPr>
              <a:t>          satisfaction. </a:t>
            </a:r>
          </a:p>
          <a:p>
            <a:pPr lvl="1" algn="just" eaLnBrk="1" fontAlgn="auto" hangingPunct="1">
              <a:spcAft>
                <a:spcPts val="0"/>
              </a:spcAft>
              <a:buFont typeface="Wingdings 2" pitchFamily="18" charset="2"/>
              <a:buNone/>
              <a:defRPr/>
            </a:pPr>
            <a:r>
              <a:rPr lang="en-US" b="1" dirty="0" smtClean="0">
                <a:solidFill>
                  <a:srgbClr val="FF0000"/>
                </a:solidFill>
              </a:rPr>
              <a:t>         </a:t>
            </a:r>
            <a:r>
              <a:rPr lang="en-US" sz="3700" b="1" dirty="0" smtClean="0">
                <a:solidFill>
                  <a:srgbClr val="FF0000"/>
                </a:solidFill>
              </a:rPr>
              <a:t>Professional Executive- </a:t>
            </a:r>
            <a:r>
              <a:rPr lang="en-US" sz="3100" dirty="0" smtClean="0">
                <a:solidFill>
                  <a:srgbClr val="FF0000"/>
                </a:solidFill>
              </a:rPr>
              <a:t>Trusted source/partner in cases where internal HR and peer groups are unable to provide</a:t>
            </a:r>
          </a:p>
          <a:p>
            <a:pPr lvl="1" algn="just" eaLnBrk="1" fontAlgn="auto" hangingPunct="1">
              <a:spcAft>
                <a:spcPts val="0"/>
              </a:spcAft>
              <a:buFont typeface="Wingdings 2" pitchFamily="18" charset="2"/>
              <a:buNone/>
              <a:defRPr/>
            </a:pPr>
            <a:r>
              <a:rPr lang="en-US" sz="3100" dirty="0" smtClean="0">
                <a:solidFill>
                  <a:srgbClr val="FF0000"/>
                </a:solidFill>
              </a:rPr>
              <a:t>          candidates/consultants.      </a:t>
            </a:r>
          </a:p>
          <a:p>
            <a:pPr lvl="1" algn="just" eaLnBrk="1" fontAlgn="auto" hangingPunct="1">
              <a:spcAft>
                <a:spcPts val="0"/>
              </a:spcAft>
              <a:buFont typeface="Wingdings 2" pitchFamily="18" charset="2"/>
              <a:buNone/>
              <a:defRPr/>
            </a:pPr>
            <a:endParaRPr lang="en-US" dirty="0" smtClean="0">
              <a:solidFill>
                <a:srgbClr val="FF0000"/>
              </a:solidFill>
            </a:endParaRPr>
          </a:p>
          <a:p>
            <a:pPr lvl="1" algn="just" eaLnBrk="1" fontAlgn="auto" hangingPunct="1">
              <a:spcAft>
                <a:spcPts val="0"/>
              </a:spcAft>
              <a:buFont typeface="Wingdings 2"/>
              <a:buChar char=""/>
              <a:defRPr/>
            </a:pPr>
            <a:r>
              <a:rPr lang="en-US" sz="4300" b="1" dirty="0" smtClean="0">
                <a:solidFill>
                  <a:srgbClr val="FF0000"/>
                </a:solidFill>
              </a:rPr>
              <a:t>Extensive experience in recruiting and retaining talent, deploying senior level accounting and finance professionals to Houston’s finest companies and maintaining relationships with business professionals.</a:t>
            </a:r>
          </a:p>
          <a:p>
            <a:pPr lvl="1" algn="just" eaLnBrk="1" fontAlgn="auto" hangingPunct="1">
              <a:spcAft>
                <a:spcPts val="0"/>
              </a:spcAft>
              <a:buFont typeface="Wingdings 2"/>
              <a:buChar char=""/>
              <a:defRPr/>
            </a:pPr>
            <a:endParaRPr lang="en-US" sz="3500" b="1" dirty="0" smtClean="0">
              <a:solidFill>
                <a:srgbClr val="FF0000"/>
              </a:solidFill>
            </a:endParaRPr>
          </a:p>
          <a:p>
            <a:pPr lvl="1" algn="just" eaLnBrk="1" fontAlgn="auto" hangingPunct="1">
              <a:spcAft>
                <a:spcPts val="0"/>
              </a:spcAft>
              <a:buFont typeface="Wingdings 2" pitchFamily="18" charset="2"/>
              <a:buNone/>
              <a:defRPr/>
            </a:pPr>
            <a:r>
              <a:rPr lang="en-US" sz="3700" b="1" dirty="0" smtClean="0">
                <a:solidFill>
                  <a:srgbClr val="FF0000"/>
                </a:solidFill>
              </a:rPr>
              <a:t>       Manager of Executive Professional Consultants- </a:t>
            </a:r>
            <a:r>
              <a:rPr lang="en-US" sz="3100" dirty="0" smtClean="0">
                <a:solidFill>
                  <a:srgbClr val="FF0000"/>
                </a:solidFill>
              </a:rPr>
              <a:t>Expanded practice personnel from 15 permanent Executive Consultants to 28</a:t>
            </a:r>
          </a:p>
          <a:p>
            <a:pPr lvl="1" algn="just" eaLnBrk="1" fontAlgn="auto" hangingPunct="1">
              <a:spcAft>
                <a:spcPts val="0"/>
              </a:spcAft>
              <a:buFont typeface="Wingdings 2" pitchFamily="18" charset="2"/>
              <a:buNone/>
              <a:defRPr/>
            </a:pPr>
            <a:r>
              <a:rPr lang="en-US" sz="3100" dirty="0" smtClean="0">
                <a:solidFill>
                  <a:srgbClr val="FF0000"/>
                </a:solidFill>
              </a:rPr>
              <a:t>         permanent Executive Consultants with a 95 % utilization rate and transitioned 7 employees from consulting payroll to Client staff. </a:t>
            </a:r>
            <a:endParaRPr lang="en-US" sz="3100" b="1" dirty="0" smtClean="0">
              <a:solidFill>
                <a:srgbClr val="FF0000"/>
              </a:solidFill>
            </a:endParaRPr>
          </a:p>
          <a:p>
            <a:pPr lvl="1" algn="just" eaLnBrk="1" fontAlgn="auto" hangingPunct="1">
              <a:spcAft>
                <a:spcPts val="0"/>
              </a:spcAft>
              <a:buFont typeface="Wingdings 2" pitchFamily="18" charset="2"/>
              <a:buNone/>
              <a:defRPr/>
            </a:pPr>
            <a:endParaRPr lang="en-US" sz="3500" b="1" dirty="0" smtClean="0">
              <a:solidFill>
                <a:srgbClr val="FF0000"/>
              </a:solidFill>
            </a:endParaRPr>
          </a:p>
          <a:p>
            <a:pPr lvl="1" algn="just" eaLnBrk="1" fontAlgn="auto" hangingPunct="1">
              <a:spcAft>
                <a:spcPts val="0"/>
              </a:spcAft>
              <a:buFont typeface="Wingdings 2" pitchFamily="18" charset="2"/>
              <a:buNone/>
              <a:defRPr/>
            </a:pPr>
            <a:endParaRPr lang="en-US" sz="3500" b="1" dirty="0" smtClean="0">
              <a:solidFill>
                <a:srgbClr val="FF0000"/>
              </a:solidFill>
            </a:endParaRPr>
          </a:p>
          <a:p>
            <a:pPr eaLnBrk="1" fontAlgn="auto" hangingPunct="1">
              <a:spcAft>
                <a:spcPts val="0"/>
              </a:spcAft>
              <a:buFont typeface="Wingdings 2"/>
              <a:buNone/>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solidFill>
                  <a:srgbClr val="FF0000"/>
                </a:solidFill>
              </a:rPr>
              <a:t>Wade and </a:t>
            </a:r>
            <a:r>
              <a:rPr lang="en-US" dirty="0" smtClean="0">
                <a:solidFill>
                  <a:srgbClr val="002060"/>
                </a:solidFill>
              </a:rPr>
              <a:t>Alpha Tor Biographies:</a:t>
            </a:r>
            <a:endParaRPr lang="en-US" dirty="0"/>
          </a:p>
        </p:txBody>
      </p:sp>
      <p:sp>
        <p:nvSpPr>
          <p:cNvPr id="20482" name="Content Placeholder 2"/>
          <p:cNvSpPr>
            <a:spLocks noGrp="1"/>
          </p:cNvSpPr>
          <p:nvPr>
            <p:ph idx="1"/>
          </p:nvPr>
        </p:nvSpPr>
        <p:spPr>
          <a:xfrm>
            <a:off x="304800" y="1554163"/>
            <a:ext cx="8534400" cy="4525962"/>
          </a:xfrm>
        </p:spPr>
        <p:txBody>
          <a:bodyPr/>
          <a:lstStyle/>
          <a:p>
            <a:pPr algn="just" eaLnBrk="1" hangingPunct="1">
              <a:lnSpc>
                <a:spcPct val="90000"/>
              </a:lnSpc>
            </a:pPr>
            <a:r>
              <a:rPr lang="en-US" smtClean="0">
                <a:solidFill>
                  <a:srgbClr val="002060"/>
                </a:solidFill>
              </a:rPr>
              <a:t>Joseph Lovell, Managing Partner and CEO of Alpha Tor Consulting LLC:</a:t>
            </a:r>
          </a:p>
          <a:p>
            <a:pPr lvl="1" algn="just" eaLnBrk="1" hangingPunct="1">
              <a:lnSpc>
                <a:spcPct val="90000"/>
              </a:lnSpc>
            </a:pPr>
            <a:r>
              <a:rPr lang="en-US" sz="2200" smtClean="0">
                <a:solidFill>
                  <a:srgbClr val="002060"/>
                </a:solidFill>
              </a:rPr>
              <a:t>Managing Partner and CEO of Alpha Tor. </a:t>
            </a:r>
          </a:p>
          <a:p>
            <a:pPr lvl="1" algn="just" eaLnBrk="1" hangingPunct="1">
              <a:lnSpc>
                <a:spcPct val="90000"/>
              </a:lnSpc>
            </a:pPr>
            <a:r>
              <a:rPr lang="en-US" sz="2200" smtClean="0">
                <a:solidFill>
                  <a:srgbClr val="002060"/>
                </a:solidFill>
              </a:rPr>
              <a:t>Over 20 years experience in IT Department Administration, Project Management, and Change Management.</a:t>
            </a:r>
          </a:p>
          <a:p>
            <a:pPr lvl="1" algn="just" eaLnBrk="1" hangingPunct="1">
              <a:lnSpc>
                <a:spcPct val="90000"/>
              </a:lnSpc>
            </a:pPr>
            <a:r>
              <a:rPr lang="en-US" sz="2200" smtClean="0">
                <a:solidFill>
                  <a:srgbClr val="002060"/>
                </a:solidFill>
              </a:rPr>
              <a:t>High-level experience with 2 of the worlds major computer corporations, as well as leadership positions in Government, Healthcare, Financial, Manufacturing and Retail sectors </a:t>
            </a:r>
          </a:p>
          <a:p>
            <a:pPr lvl="1" algn="just" eaLnBrk="1" hangingPunct="1">
              <a:lnSpc>
                <a:spcPct val="90000"/>
              </a:lnSpc>
            </a:pPr>
            <a:r>
              <a:rPr lang="en-US" sz="2200" smtClean="0">
                <a:solidFill>
                  <a:srgbClr val="002060"/>
                </a:solidFill>
              </a:rPr>
              <a:t>Management over groups consisting up to 60 contractors and 25 professionals </a:t>
            </a:r>
          </a:p>
          <a:p>
            <a:pPr lvl="1" algn="just" eaLnBrk="1" hangingPunct="1">
              <a:lnSpc>
                <a:spcPct val="90000"/>
              </a:lnSpc>
            </a:pPr>
            <a:r>
              <a:rPr lang="en-US" sz="2200" smtClean="0">
                <a:solidFill>
                  <a:srgbClr val="002060"/>
                </a:solidFill>
              </a:rPr>
              <a:t>Global Supply Chain and Logistics management within the largest computer company in the world.</a:t>
            </a:r>
          </a:p>
          <a:p>
            <a:pPr lvl="1" algn="just" eaLnBrk="1" hangingPunct="1">
              <a:lnSpc>
                <a:spcPct val="90000"/>
              </a:lnSpc>
            </a:pPr>
            <a:r>
              <a:rPr lang="en-US" sz="2200" smtClean="0">
                <a:solidFill>
                  <a:srgbClr val="002060"/>
                </a:solidFill>
              </a:rPr>
              <a:t>Extensive experience in IT and Financial Sox/Internal Controls</a:t>
            </a:r>
          </a:p>
          <a:p>
            <a:pPr lvl="1" algn="just" eaLnBrk="1" hangingPunct="1">
              <a:lnSpc>
                <a:spcPct val="90000"/>
              </a:lnSpc>
            </a:pPr>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solidFill>
                  <a:srgbClr val="FF0000"/>
                </a:solidFill>
              </a:rPr>
              <a:t>Wade and </a:t>
            </a:r>
            <a:r>
              <a:rPr lang="en-US" dirty="0" smtClean="0">
                <a:solidFill>
                  <a:srgbClr val="002060"/>
                </a:solidFill>
              </a:rPr>
              <a:t>Alpha Tor Biographies:</a:t>
            </a:r>
            <a:endParaRPr lang="en-US" dirty="0"/>
          </a:p>
        </p:txBody>
      </p:sp>
      <p:sp>
        <p:nvSpPr>
          <p:cNvPr id="3" name="Content Placeholder 2"/>
          <p:cNvSpPr>
            <a:spLocks noGrp="1"/>
          </p:cNvSpPr>
          <p:nvPr>
            <p:ph idx="1"/>
          </p:nvPr>
        </p:nvSpPr>
        <p:spPr>
          <a:xfrm>
            <a:off x="304800" y="1600200"/>
            <a:ext cx="8610600" cy="4724400"/>
          </a:xfrm>
        </p:spPr>
        <p:txBody>
          <a:bodyPr>
            <a:normAutofit fontScale="25000" lnSpcReduction="20000"/>
          </a:bodyPr>
          <a:lstStyle/>
          <a:p>
            <a:pPr algn="just" eaLnBrk="1" hangingPunct="1">
              <a:lnSpc>
                <a:spcPct val="90000"/>
              </a:lnSpc>
              <a:defRPr/>
            </a:pPr>
            <a:r>
              <a:rPr lang="en-US" sz="6400" b="1" dirty="0" smtClean="0">
                <a:solidFill>
                  <a:srgbClr val="FF0000"/>
                </a:solidFill>
              </a:rPr>
              <a:t>F. Michael Aronson MBA, CFO and Senior Project Manager, Alpha Tor Consulting LLC:</a:t>
            </a:r>
          </a:p>
          <a:p>
            <a:pPr lvl="1" algn="just" eaLnBrk="1" hangingPunct="1">
              <a:lnSpc>
                <a:spcPct val="90000"/>
              </a:lnSpc>
              <a:defRPr/>
            </a:pPr>
            <a:r>
              <a:rPr lang="en-US" sz="5600" b="1" dirty="0" smtClean="0">
                <a:solidFill>
                  <a:srgbClr val="FF0000"/>
                </a:solidFill>
              </a:rPr>
              <a:t>Over 30 years experience as a Senior Financial Professional</a:t>
            </a:r>
          </a:p>
          <a:p>
            <a:pPr lvl="1" algn="just" eaLnBrk="1" hangingPunct="1">
              <a:lnSpc>
                <a:spcPct val="90000"/>
              </a:lnSpc>
              <a:defRPr/>
            </a:pPr>
            <a:r>
              <a:rPr lang="en-US" sz="5600" b="1" dirty="0" smtClean="0">
                <a:solidFill>
                  <a:srgbClr val="FF0000"/>
                </a:solidFill>
              </a:rPr>
              <a:t>Over 10 years in project related consulting, including over 5 years Project Management experience.</a:t>
            </a:r>
          </a:p>
          <a:p>
            <a:pPr lvl="1" algn="just" eaLnBrk="1" hangingPunct="1">
              <a:lnSpc>
                <a:spcPct val="90000"/>
              </a:lnSpc>
              <a:buFont typeface="Wingdings 2" pitchFamily="18" charset="2"/>
              <a:buNone/>
              <a:defRPr/>
            </a:pPr>
            <a:endParaRPr lang="en-US" sz="5600" dirty="0" smtClean="0">
              <a:solidFill>
                <a:srgbClr val="FF0000"/>
              </a:solidFill>
            </a:endParaRPr>
          </a:p>
          <a:p>
            <a:pPr lvl="1" algn="just" eaLnBrk="1" hangingPunct="1">
              <a:lnSpc>
                <a:spcPct val="90000"/>
              </a:lnSpc>
              <a:defRPr/>
            </a:pPr>
            <a:r>
              <a:rPr lang="en-US" sz="5600" b="1" dirty="0" smtClean="0">
                <a:solidFill>
                  <a:srgbClr val="FF0000"/>
                </a:solidFill>
              </a:rPr>
              <a:t>Experience includes FP&amp;A, forecasting, budgeting, SOX, and variance analyses incorporating ERP (SAP) background:</a:t>
            </a:r>
          </a:p>
          <a:p>
            <a:pPr lvl="1" algn="just" eaLnBrk="1" hangingPunct="1">
              <a:lnSpc>
                <a:spcPct val="90000"/>
              </a:lnSpc>
              <a:defRPr/>
            </a:pPr>
            <a:endParaRPr lang="en-US" sz="2200" b="1" dirty="0" smtClean="0">
              <a:solidFill>
                <a:srgbClr val="FF0000"/>
              </a:solidFill>
            </a:endParaRPr>
          </a:p>
          <a:p>
            <a:pPr lvl="1" algn="just" eaLnBrk="1" hangingPunct="1">
              <a:lnSpc>
                <a:spcPct val="90000"/>
              </a:lnSpc>
              <a:buFont typeface="Wingdings 2" pitchFamily="18" charset="2"/>
              <a:buNone/>
              <a:defRPr/>
            </a:pPr>
            <a:r>
              <a:rPr lang="en-US" sz="2200" dirty="0" smtClean="0">
                <a:solidFill>
                  <a:srgbClr val="FF0000"/>
                </a:solidFill>
              </a:rPr>
              <a:t>               </a:t>
            </a:r>
            <a:r>
              <a:rPr lang="en-US" sz="5600" b="1" dirty="0" smtClean="0">
                <a:solidFill>
                  <a:srgbClr val="FF0000"/>
                </a:solidFill>
              </a:rPr>
              <a:t>FP&amp;A</a:t>
            </a:r>
            <a:r>
              <a:rPr lang="en-US" sz="5600" dirty="0" smtClean="0">
                <a:solidFill>
                  <a:srgbClr val="FF0000"/>
                </a:solidFill>
              </a:rPr>
              <a:t>- As a senior financial manager/analyst for a major Big 4 Consulting firm,</a:t>
            </a:r>
          </a:p>
          <a:p>
            <a:pPr lvl="1" algn="just" eaLnBrk="1" hangingPunct="1">
              <a:lnSpc>
                <a:spcPct val="90000"/>
              </a:lnSpc>
              <a:buFont typeface="Wingdings 2" pitchFamily="18" charset="2"/>
              <a:buNone/>
              <a:defRPr/>
            </a:pPr>
            <a:r>
              <a:rPr lang="en-US" sz="5600" dirty="0" smtClean="0">
                <a:solidFill>
                  <a:srgbClr val="FF0000"/>
                </a:solidFill>
              </a:rPr>
              <a:t>        oversaw the development, reporting, and financial/variance analysis of an</a:t>
            </a:r>
          </a:p>
          <a:p>
            <a:pPr lvl="1" algn="just" eaLnBrk="1" hangingPunct="1">
              <a:lnSpc>
                <a:spcPct val="90000"/>
              </a:lnSpc>
              <a:buFont typeface="Wingdings 2" pitchFamily="18" charset="2"/>
              <a:buNone/>
              <a:defRPr/>
            </a:pPr>
            <a:r>
              <a:rPr lang="en-US" sz="5600" dirty="0" smtClean="0">
                <a:solidFill>
                  <a:srgbClr val="FF0000"/>
                </a:solidFill>
              </a:rPr>
              <a:t>        over $100mm petrochemicals and chemicals group of a Big 5 O &amp; G</a:t>
            </a:r>
          </a:p>
          <a:p>
            <a:pPr lvl="1" algn="just" eaLnBrk="1" hangingPunct="1">
              <a:lnSpc>
                <a:spcPct val="90000"/>
              </a:lnSpc>
              <a:buFont typeface="Wingdings 2" pitchFamily="18" charset="2"/>
              <a:buNone/>
              <a:defRPr/>
            </a:pPr>
            <a:r>
              <a:rPr lang="en-US" sz="5600" dirty="0" smtClean="0">
                <a:solidFill>
                  <a:srgbClr val="FF0000"/>
                </a:solidFill>
              </a:rPr>
              <a:t>        company.</a:t>
            </a:r>
          </a:p>
          <a:p>
            <a:pPr lvl="1" algn="just" eaLnBrk="1" hangingPunct="1">
              <a:lnSpc>
                <a:spcPct val="90000"/>
              </a:lnSpc>
              <a:buFont typeface="Wingdings 2" pitchFamily="18" charset="2"/>
              <a:buNone/>
              <a:defRPr/>
            </a:pPr>
            <a:r>
              <a:rPr lang="en-US" sz="5600" dirty="0" smtClean="0">
                <a:solidFill>
                  <a:srgbClr val="FF0000"/>
                </a:solidFill>
              </a:rPr>
              <a:t>       </a:t>
            </a:r>
            <a:r>
              <a:rPr lang="en-US" sz="5600" b="1" dirty="0" smtClean="0">
                <a:solidFill>
                  <a:srgbClr val="FF0000"/>
                </a:solidFill>
              </a:rPr>
              <a:t>FP&amp;A</a:t>
            </a:r>
            <a:r>
              <a:rPr lang="en-US" sz="5600" dirty="0" smtClean="0">
                <a:solidFill>
                  <a:srgbClr val="FF0000"/>
                </a:solidFill>
              </a:rPr>
              <a:t>- Created and maintained budgetary, variance analysis, and strategic planning </a:t>
            </a:r>
          </a:p>
          <a:p>
            <a:pPr lvl="1" algn="just" eaLnBrk="1" hangingPunct="1">
              <a:lnSpc>
                <a:spcPct val="90000"/>
              </a:lnSpc>
              <a:buFont typeface="Wingdings 2" pitchFamily="18" charset="2"/>
              <a:buNone/>
              <a:defRPr/>
            </a:pPr>
            <a:r>
              <a:rPr lang="en-US" sz="5600" dirty="0" smtClean="0">
                <a:solidFill>
                  <a:srgbClr val="FF0000"/>
                </a:solidFill>
              </a:rPr>
              <a:t>        processes for the CEO of a major subsidiary of a global French chemical company.</a:t>
            </a:r>
          </a:p>
          <a:p>
            <a:pPr lvl="1" algn="just" eaLnBrk="1" hangingPunct="1">
              <a:lnSpc>
                <a:spcPct val="90000"/>
              </a:lnSpc>
              <a:buFont typeface="Wingdings 2" pitchFamily="18" charset="2"/>
              <a:buNone/>
              <a:defRPr/>
            </a:pPr>
            <a:endParaRPr lang="en-US" sz="5600" dirty="0" smtClean="0">
              <a:solidFill>
                <a:srgbClr val="FF0000"/>
              </a:solidFill>
            </a:endParaRPr>
          </a:p>
          <a:p>
            <a:pPr lvl="1" algn="just" eaLnBrk="1" hangingPunct="1">
              <a:lnSpc>
                <a:spcPct val="90000"/>
              </a:lnSpc>
              <a:defRPr/>
            </a:pPr>
            <a:r>
              <a:rPr lang="en-US" sz="5600" b="1" dirty="0" smtClean="0">
                <a:solidFill>
                  <a:srgbClr val="FF0000"/>
                </a:solidFill>
              </a:rPr>
              <a:t>Project management experience includes ERP installations and global financial and change management implementations:</a:t>
            </a:r>
          </a:p>
          <a:p>
            <a:pPr lvl="1" algn="just" eaLnBrk="1" hangingPunct="1">
              <a:lnSpc>
                <a:spcPct val="90000"/>
              </a:lnSpc>
              <a:buFont typeface="Wingdings 2" pitchFamily="18" charset="2"/>
              <a:buNone/>
              <a:defRPr/>
            </a:pPr>
            <a:endParaRPr lang="en-US" sz="5600" b="1" dirty="0" smtClean="0">
              <a:solidFill>
                <a:srgbClr val="FF0000"/>
              </a:solidFill>
            </a:endParaRPr>
          </a:p>
          <a:p>
            <a:pPr lvl="1" algn="just" eaLnBrk="1" hangingPunct="1">
              <a:lnSpc>
                <a:spcPct val="90000"/>
              </a:lnSpc>
              <a:buFont typeface="Wingdings 2" pitchFamily="18" charset="2"/>
              <a:buNone/>
              <a:defRPr/>
            </a:pPr>
            <a:r>
              <a:rPr lang="en-US" sz="5600" dirty="0" smtClean="0">
                <a:solidFill>
                  <a:srgbClr val="FF0000"/>
                </a:solidFill>
              </a:rPr>
              <a:t>       </a:t>
            </a:r>
            <a:r>
              <a:rPr lang="en-US" sz="5600" b="1" dirty="0" smtClean="0">
                <a:solidFill>
                  <a:srgbClr val="FF0000"/>
                </a:solidFill>
              </a:rPr>
              <a:t>PM</a:t>
            </a:r>
            <a:r>
              <a:rPr lang="en-US" sz="5600" dirty="0" smtClean="0">
                <a:solidFill>
                  <a:srgbClr val="FF0000"/>
                </a:solidFill>
              </a:rPr>
              <a:t>- Automated and streamlined the close process, reducing from 5 days to 3 days the amount of</a:t>
            </a:r>
          </a:p>
          <a:p>
            <a:pPr lvl="1" algn="just" eaLnBrk="1" hangingPunct="1">
              <a:lnSpc>
                <a:spcPct val="90000"/>
              </a:lnSpc>
              <a:buFont typeface="Wingdings 2" pitchFamily="18" charset="2"/>
              <a:buNone/>
              <a:defRPr/>
            </a:pPr>
            <a:r>
              <a:rPr lang="en-US" sz="5600" dirty="0" smtClean="0">
                <a:solidFill>
                  <a:srgbClr val="FF0000"/>
                </a:solidFill>
              </a:rPr>
              <a:t>        required time to execute the close and commence the reporting process at corporate level for an oil</a:t>
            </a:r>
          </a:p>
          <a:p>
            <a:pPr lvl="1" algn="just" eaLnBrk="1" hangingPunct="1">
              <a:lnSpc>
                <a:spcPct val="90000"/>
              </a:lnSpc>
              <a:buFont typeface="Wingdings 2" pitchFamily="18" charset="2"/>
              <a:buNone/>
              <a:defRPr/>
            </a:pPr>
            <a:r>
              <a:rPr lang="en-US" sz="5600" dirty="0" smtClean="0">
                <a:solidFill>
                  <a:srgbClr val="FF0000"/>
                </a:solidFill>
              </a:rPr>
              <a:t>        field services client.</a:t>
            </a:r>
          </a:p>
          <a:p>
            <a:pPr lvl="1" algn="just" eaLnBrk="1" hangingPunct="1">
              <a:lnSpc>
                <a:spcPct val="90000"/>
              </a:lnSpc>
              <a:buFont typeface="Wingdings 2" pitchFamily="18" charset="2"/>
              <a:buNone/>
              <a:defRPr/>
            </a:pPr>
            <a:r>
              <a:rPr lang="en-US" sz="5600" b="1" dirty="0" smtClean="0">
                <a:solidFill>
                  <a:srgbClr val="FF0000"/>
                </a:solidFill>
              </a:rPr>
              <a:t>       PM- </a:t>
            </a:r>
            <a:r>
              <a:rPr lang="en-US" sz="5600" dirty="0" smtClean="0">
                <a:solidFill>
                  <a:srgbClr val="FF0000"/>
                </a:solidFill>
              </a:rPr>
              <a:t>Integrated, through Six Sigma requirements, the financial and IT processes necessary to automate </a:t>
            </a:r>
          </a:p>
          <a:p>
            <a:pPr lvl="1" algn="just" eaLnBrk="1" hangingPunct="1">
              <a:lnSpc>
                <a:spcPct val="90000"/>
              </a:lnSpc>
              <a:buFont typeface="Wingdings 2" pitchFamily="18" charset="2"/>
              <a:buNone/>
              <a:defRPr/>
            </a:pPr>
            <a:r>
              <a:rPr lang="en-US" sz="5600" dirty="0" smtClean="0">
                <a:solidFill>
                  <a:srgbClr val="FF0000"/>
                </a:solidFill>
              </a:rPr>
              <a:t>        the  close and reduce significant manual processes for an oil field services client.</a:t>
            </a:r>
          </a:p>
          <a:p>
            <a:pPr lvl="1" algn="just" eaLnBrk="1" hangingPunct="1">
              <a:lnSpc>
                <a:spcPct val="90000"/>
              </a:lnSpc>
              <a:buFont typeface="Wingdings 2" pitchFamily="18" charset="2"/>
              <a:buNone/>
              <a:defRPr/>
            </a:pPr>
            <a:r>
              <a:rPr lang="en-US" sz="5600" b="1" dirty="0" smtClean="0">
                <a:solidFill>
                  <a:srgbClr val="FF0000"/>
                </a:solidFill>
              </a:rPr>
              <a:t>       PM- </a:t>
            </a:r>
            <a:r>
              <a:rPr lang="en-US" sz="5600" dirty="0" smtClean="0">
                <a:solidFill>
                  <a:srgbClr val="FF0000"/>
                </a:solidFill>
              </a:rPr>
              <a:t>Oversaw, supervised, and controlled the installation and costs of the ERP for the entire</a:t>
            </a:r>
          </a:p>
          <a:p>
            <a:pPr lvl="1" algn="just" eaLnBrk="1" hangingPunct="1">
              <a:lnSpc>
                <a:spcPct val="90000"/>
              </a:lnSpc>
              <a:buFont typeface="Wingdings 2" pitchFamily="18" charset="2"/>
              <a:buNone/>
              <a:defRPr/>
            </a:pPr>
            <a:r>
              <a:rPr lang="en-US" sz="5600" dirty="0" smtClean="0">
                <a:solidFill>
                  <a:srgbClr val="FF0000"/>
                </a:solidFill>
              </a:rPr>
              <a:t>       manufacturing plant of a major chemical subsidiary.</a:t>
            </a:r>
          </a:p>
          <a:p>
            <a:pPr lvl="1" algn="just" eaLnBrk="1" hangingPunct="1">
              <a:lnSpc>
                <a:spcPct val="90000"/>
              </a:lnSpc>
              <a:buFont typeface="Wingdings 2" pitchFamily="18" charset="2"/>
              <a:buNone/>
              <a:defRPr/>
            </a:pPr>
            <a:endParaRPr lang="en-US" sz="5600" dirty="0" smtClean="0">
              <a:solidFill>
                <a:srgbClr val="FF0000"/>
              </a:solidFill>
            </a:endParaRPr>
          </a:p>
          <a:p>
            <a:pPr lvl="1" algn="just" eaLnBrk="1" hangingPunct="1">
              <a:lnSpc>
                <a:spcPct val="90000"/>
              </a:lnSpc>
              <a:buFont typeface="Wingdings 2" pitchFamily="18" charset="2"/>
              <a:buNone/>
              <a:defRPr/>
            </a:pPr>
            <a:endParaRPr lang="en-US" sz="56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buFont typeface="Wingdings 2" pitchFamily="18" charset="2"/>
              <a:buNone/>
              <a:defRPr/>
            </a:pPr>
            <a:r>
              <a:rPr lang="en-US" sz="1700" dirty="0" smtClean="0">
                <a:solidFill>
                  <a:srgbClr val="FF0000"/>
                </a:solidFill>
              </a:rPr>
              <a:t> </a:t>
            </a:r>
          </a:p>
          <a:p>
            <a:pPr lvl="1" algn="just" eaLnBrk="1" hangingPunct="1">
              <a:lnSpc>
                <a:spcPct val="90000"/>
              </a:lnSpc>
              <a:buFont typeface="Wingdings 2" pitchFamily="18" charset="2"/>
              <a:buNone/>
              <a:defRPr/>
            </a:pPr>
            <a:endParaRPr lang="en-US" sz="1700" dirty="0" smtClean="0">
              <a:solidFill>
                <a:srgbClr val="FF0000"/>
              </a:solidFill>
            </a:endParaRPr>
          </a:p>
          <a:p>
            <a:pPr lvl="1" algn="just" eaLnBrk="1" hangingPunct="1">
              <a:lnSpc>
                <a:spcPct val="90000"/>
              </a:lnSpc>
              <a:defRPr/>
            </a:pPr>
            <a:endParaRPr lang="en-US" sz="2400" dirty="0" smtClean="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1762</TotalTime>
  <Words>1140</Words>
  <Application>Microsoft Office PowerPoint</Application>
  <PresentationFormat>On-screen Show (4:3)</PresentationFormat>
  <Paragraphs>163</Paragraphs>
  <Slides>12</Slides>
  <Notes>0</Notes>
  <HiddenSlides>0</HiddenSlides>
  <MMClips>0</MMClips>
  <ScaleCrop>false</ScaleCrop>
  <HeadingPairs>
    <vt:vector size="6" baseType="variant">
      <vt:variant>
        <vt:lpstr>Fonts Used</vt:lpstr>
      </vt:variant>
      <vt:variant>
        <vt:i4>5</vt:i4>
      </vt:variant>
      <vt:variant>
        <vt:lpstr>Design Template</vt:lpstr>
      </vt:variant>
      <vt:variant>
        <vt:i4>9</vt:i4>
      </vt:variant>
      <vt:variant>
        <vt:lpstr>Slide Titles</vt:lpstr>
      </vt:variant>
      <vt:variant>
        <vt:i4>12</vt:i4>
      </vt:variant>
    </vt:vector>
  </HeadingPairs>
  <TitlesOfParts>
    <vt:vector size="26" baseType="lpstr">
      <vt:lpstr>Arial</vt:lpstr>
      <vt:lpstr>Franklin Gothic Medium</vt:lpstr>
      <vt:lpstr>Franklin Gothic Book</vt:lpstr>
      <vt:lpstr>Wingdings 2</vt:lpstr>
      <vt:lpstr>Calibri</vt:lpstr>
      <vt:lpstr>Trek</vt:lpstr>
      <vt:lpstr>Trek</vt:lpstr>
      <vt:lpstr>Trek</vt:lpstr>
      <vt:lpstr>Trek</vt:lpstr>
      <vt:lpstr>Trek</vt:lpstr>
      <vt:lpstr>Trek</vt:lpstr>
      <vt:lpstr>Trek</vt:lpstr>
      <vt:lpstr>Trek</vt: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Wade Consulting. LLC and AlphaTor</dc:title>
  <dc:creator>OWNER</dc:creator>
  <cp:lastModifiedBy>Joseph Lovell</cp:lastModifiedBy>
  <cp:revision>204</cp:revision>
  <dcterms:created xsi:type="dcterms:W3CDTF">2010-04-19T10:58:05Z</dcterms:created>
  <dcterms:modified xsi:type="dcterms:W3CDTF">2010-05-19T05:07:40Z</dcterms:modified>
</cp:coreProperties>
</file>